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Assistant" pitchFamily="2" charset="-79"/>
      <p:regular r:id="rId31"/>
      <p:bold r:id="rId32"/>
    </p:embeddedFont>
    <p:embeddedFont>
      <p:font typeface="Assistant Bold" pitchFamily="2" charset="-79"/>
      <p:regular r:id="rId33"/>
      <p:bold r:id="rId34"/>
    </p:embeddedFont>
    <p:embeddedFont>
      <p:font typeface="Calibri" panose="020F0502020204030204" pitchFamily="34" charset="0"/>
      <p:regular r:id="rId35"/>
      <p:bold r:id="rId36"/>
      <p:italic r:id="rId37"/>
      <p:boldItalic r:id="rId38"/>
    </p:embeddedFont>
    <p:embeddedFont>
      <p:font typeface="HK Grotesk" pitchFamily="2" charset="77"/>
      <p:regular r:id="rId39"/>
    </p:embeddedFont>
    <p:embeddedFont>
      <p:font typeface="HK Grotesk Bold" pitchFamily="2" charset="77"/>
      <p:regular r:id="rId40"/>
      <p:bold r:id="rId41"/>
    </p:embeddedFont>
    <p:embeddedFont>
      <p:font typeface="HK Grotesk Medium" pitchFamily="2" charset="77"/>
      <p:regular r:id="rId42"/>
    </p:embeddedFont>
    <p:embeddedFont>
      <p:font typeface="HK Grotesk Semi-Bold" pitchFamily="2" charset="77"/>
      <p:regular r:id="rId43"/>
      <p:bold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69" autoAdjust="0"/>
    <p:restoredTop sz="94626" autoAdjust="0"/>
  </p:normalViewPr>
  <p:slideViewPr>
    <p:cSldViewPr>
      <p:cViewPr>
        <p:scale>
          <a:sx n="66" d="100"/>
          <a:sy n="66" d="100"/>
        </p:scale>
        <p:origin x="984" y="14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18.10.2023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‹nr.›</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nSpc>
                <a:spcPts val="2800"/>
              </a:lnSpc>
              <a:spcBef>
                <a:spcPct val="0"/>
              </a:spcBef>
            </a:pPr>
            <a:r>
              <a:rPr lang="en-US" sz="1200" dirty="0">
                <a:solidFill>
                  <a:srgbClr val="0A4247"/>
                </a:solidFill>
                <a:latin typeface="HK Grotesk Bold"/>
              </a:rPr>
              <a:t>Folding proteins refers to the process of proteins taking on their functional structure from their linear sequence of amino acids. </a:t>
            </a:r>
          </a:p>
          <a:p>
            <a:pPr>
              <a:lnSpc>
                <a:spcPts val="2800"/>
              </a:lnSpc>
              <a:spcBef>
                <a:spcPct val="0"/>
              </a:spcBef>
            </a:pPr>
            <a:endParaRPr lang="en-US" sz="1200" dirty="0">
              <a:solidFill>
                <a:srgbClr val="0A4247"/>
              </a:solidFill>
              <a:latin typeface="HK Grotesk Bold"/>
            </a:endParaRPr>
          </a:p>
          <a:p>
            <a:pPr>
              <a:lnSpc>
                <a:spcPts val="2800"/>
              </a:lnSpc>
              <a:spcBef>
                <a:spcPct val="0"/>
              </a:spcBef>
            </a:pPr>
            <a:r>
              <a:rPr lang="en-US" sz="1200" dirty="0">
                <a:solidFill>
                  <a:srgbClr val="0A4247"/>
                </a:solidFill>
                <a:latin typeface="HK Grotesk Bold"/>
              </a:rPr>
              <a:t>This process is essential because the function of a protein is directly linked to its structure.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2290763" y="512763"/>
            <a:ext cx="4562475" cy="2566987"/>
          </a:xfrm>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A4247"/>
                </a:solidFill>
                <a:latin typeface="HK Grotesk Bold"/>
              </a:rPr>
              <a:t>A protein consists of amino acids. The average protein consists of 200-300 amino acids, with insulin being a relatively small protein. </a:t>
            </a:r>
          </a:p>
          <a:p>
            <a:endParaRPr lang="nl-NL" dirty="0"/>
          </a:p>
        </p:txBody>
      </p:sp>
      <p:sp>
        <p:nvSpPr>
          <p:cNvPr id="4" name="Tijdelijke aanduiding voor dianumm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549656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2290763" y="512763"/>
            <a:ext cx="4562475" cy="2566987"/>
          </a:xfrm>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A4247"/>
                </a:solidFill>
                <a:latin typeface="HK Grotesk Bold"/>
              </a:rPr>
              <a:t>Proteins can be described in terms of four levels of structure: primary, secondary, tertiary, and quaternary. These levels of structure are referred to as 1D, 2D, 3D, and 4D, respectively.</a:t>
            </a:r>
          </a:p>
          <a:p>
            <a:endParaRPr lang="nl-NL" dirty="0"/>
          </a:p>
        </p:txBody>
      </p:sp>
      <p:sp>
        <p:nvSpPr>
          <p:cNvPr id="4" name="Tijdelijke aanduiding voor dianumm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2095295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2290763" y="512763"/>
            <a:ext cx="4562475" cy="2566987"/>
          </a:xfrm>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A4247"/>
                </a:solidFill>
                <a:latin typeface="HK Grotesk Bold"/>
              </a:rPr>
              <a:t>AlphaFold</a:t>
            </a:r>
            <a:r>
              <a:rPr lang="en-US" sz="1200" dirty="0">
                <a:solidFill>
                  <a:srgbClr val="0A4247"/>
                </a:solidFill>
                <a:latin typeface="HK Grotesk Bold"/>
              </a:rPr>
              <a:t> is used to predict the tertiary structure (3D) of proteins. It takes the primary structure (1D) as input and predicts how those amino acids will fold into the final 3D structure. </a:t>
            </a:r>
          </a:p>
          <a:p>
            <a:endParaRPr lang="nl-NL" dirty="0"/>
          </a:p>
        </p:txBody>
      </p:sp>
      <p:sp>
        <p:nvSpPr>
          <p:cNvPr id="4" name="Tijdelijke aanduiding voor dianumm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2519783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2290763" y="512763"/>
            <a:ext cx="4562475" cy="2566987"/>
          </a:xfrm>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A4247"/>
                </a:solidFill>
                <a:latin typeface="HK Grotesk Bold"/>
              </a:rPr>
              <a:t>The Hydrophobic-polar (HP) model developed by Ken Dill is used in optimization to predict the most stable conformation of a protein. It uses the 1d structure in combination with optimization algorithm to </a:t>
            </a:r>
            <a:r>
              <a:rPr lang="en-US" sz="1200" dirty="0" err="1">
                <a:solidFill>
                  <a:srgbClr val="0A4247"/>
                </a:solidFill>
                <a:latin typeface="HK Grotesk Bold"/>
              </a:rPr>
              <a:t>predicrt</a:t>
            </a:r>
            <a:r>
              <a:rPr lang="en-US" sz="1200" dirty="0">
                <a:solidFill>
                  <a:srgbClr val="0A4247"/>
                </a:solidFill>
                <a:latin typeface="HK Grotesk Bold"/>
              </a:rPr>
              <a:t> the 2d structure</a:t>
            </a:r>
          </a:p>
          <a:p>
            <a:endParaRPr lang="nl-NL" dirty="0"/>
          </a:p>
        </p:txBody>
      </p:sp>
      <p:sp>
        <p:nvSpPr>
          <p:cNvPr id="4" name="Tijdelijke aanduiding voor dianumm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4040956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2290763" y="512763"/>
            <a:ext cx="4562475" cy="2566987"/>
          </a:xfrm>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4" dirty="0">
                <a:solidFill>
                  <a:srgbClr val="0A4247"/>
                </a:solidFill>
                <a:latin typeface="HK Grotesk"/>
              </a:rPr>
              <a:t> “How can the </a:t>
            </a:r>
            <a:r>
              <a:rPr lang="en-US" sz="1200" spc="-24" dirty="0">
                <a:solidFill>
                  <a:srgbClr val="0A4247"/>
                </a:solidFill>
                <a:latin typeface="HK Grotesk Bold"/>
              </a:rPr>
              <a:t>uniform randomness</a:t>
            </a:r>
            <a:r>
              <a:rPr lang="en-US" sz="1200" spc="-24" dirty="0">
                <a:solidFill>
                  <a:srgbClr val="0A4247"/>
                </a:solidFill>
                <a:latin typeface="HK Grotesk"/>
              </a:rPr>
              <a:t> in the initial populations of metaheuristic algorithms, such as genetic algorithms, hill climbing, or simulated annealing, be ensured to enhance the accuracy and efficiency of protein folding, and what is the impact of </a:t>
            </a:r>
            <a:r>
              <a:rPr lang="en-US" sz="1200" spc="-24" dirty="0">
                <a:solidFill>
                  <a:srgbClr val="0A4247"/>
                </a:solidFill>
                <a:latin typeface="HK Grotesk Bold"/>
              </a:rPr>
              <a:t>different sampling techniques </a:t>
            </a:r>
            <a:r>
              <a:rPr lang="en-US" sz="1200" spc="-24" dirty="0">
                <a:solidFill>
                  <a:srgbClr val="0A4247"/>
                </a:solidFill>
                <a:latin typeface="HK Grotesk"/>
              </a:rPr>
              <a:t>on the quality and diversity of solutions in the context of the HP-protein folding problem?"</a:t>
            </a:r>
          </a:p>
          <a:p>
            <a:endParaRPr lang="nl-NL" dirty="0"/>
          </a:p>
        </p:txBody>
      </p:sp>
      <p:sp>
        <p:nvSpPr>
          <p:cNvPr id="4" name="Tijdelijke aanduiding voor dianumm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3389977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1. Limited Diversity:</a:t>
            </a:r>
          </a:p>
          <a:p>
            <a:r>
              <a:rPr lang="en-US" dirty="0"/>
              <a:t>Issue: Non-uniform random sampling leads to a population that is not diverse. A lack of diversity means fewer unique solutions are being explored.</a:t>
            </a:r>
          </a:p>
          <a:p>
            <a:r>
              <a:rPr lang="en-US" dirty="0"/>
              <a:t>Result: The algorithm may quickly converge to a local optimum because it doesn’t have the diversity needed to explore other potentially superior solutions.</a:t>
            </a:r>
          </a:p>
          <a:p>
            <a:r>
              <a:rPr lang="en-US" dirty="0"/>
              <a:t>2. Premature Convergence:</a:t>
            </a:r>
          </a:p>
          <a:p>
            <a:r>
              <a:rPr lang="en-US" dirty="0"/>
              <a:t>Issue: When the initial population isn’t uniformly and randomly sampled, there’s a risk of premature convergence, where the algorithm settles on a suboptimal solution too quickly.</a:t>
            </a:r>
          </a:p>
          <a:p>
            <a:r>
              <a:rPr lang="en-US" dirty="0"/>
              <a:t>Result: It doesn’t explore enough of the solution space to find the global optimum.</a:t>
            </a:r>
          </a:p>
          <a:p>
            <a:r>
              <a:rPr lang="en-US" dirty="0"/>
              <a:t>3. Overfitting:</a:t>
            </a:r>
          </a:p>
          <a:p>
            <a:r>
              <a:rPr lang="en-US" dirty="0"/>
              <a:t>Issue: Non-uniform sampling can lead to overfitting, where the solutions are overly tailored to specific parts of the data and do not generalize well.</a:t>
            </a:r>
          </a:p>
          <a:p>
            <a:r>
              <a:rPr lang="en-US" dirty="0"/>
              <a:t>Result: The solutions work well for the sampled data but are not optimal when applied more broadly.</a:t>
            </a:r>
          </a:p>
          <a:p>
            <a:r>
              <a:rPr lang="en-US" dirty="0"/>
              <a:t>4. Search Space Exploration:</a:t>
            </a:r>
          </a:p>
          <a:p>
            <a:r>
              <a:rPr lang="en-US" dirty="0"/>
              <a:t>Issue: Uniform random sampling ensures a broad and diverse exploration of the search space. Without it, the EA can become too focused on certain regions of the search space.</a:t>
            </a:r>
          </a:p>
          <a:p>
            <a:r>
              <a:rPr lang="en-US" dirty="0"/>
              <a:t>Result: Misses out on exploring areas that might contain the global optimum.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22.png"/><Relationship Id="rId12" Type="http://schemas.openxmlformats.org/officeDocument/2006/relationships/image" Target="../media/image2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20.png"/><Relationship Id="rId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17.jpeg"/><Relationship Id="rId9" Type="http://schemas.openxmlformats.org/officeDocument/2006/relationships/image" Target="../media/image18.png"/><Relationship Id="rId14" Type="http://schemas.openxmlformats.org/officeDocument/2006/relationships/image" Target="../media/image29.sv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2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9.svg"/><Relationship Id="rId5" Type="http://schemas.openxmlformats.org/officeDocument/2006/relationships/image" Target="../media/image25.sv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33.sv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3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23.svg"/><Relationship Id="rId5" Type="http://schemas.openxmlformats.org/officeDocument/2006/relationships/image" Target="../media/image33.svg"/><Relationship Id="rId10" Type="http://schemas.openxmlformats.org/officeDocument/2006/relationships/image" Target="../media/image22.png"/><Relationship Id="rId4" Type="http://schemas.openxmlformats.org/officeDocument/2006/relationships/image" Target="../media/image32.png"/><Relationship Id="rId9" Type="http://schemas.openxmlformats.org/officeDocument/2006/relationships/image" Target="../media/image25.sv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png"/><Relationship Id="rId7" Type="http://schemas.openxmlformats.org/officeDocument/2006/relationships/image" Target="../media/image3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3.svg"/><Relationship Id="rId10" Type="http://schemas.openxmlformats.org/officeDocument/2006/relationships/image" Target="../media/image42.png"/><Relationship Id="rId4" Type="http://schemas.openxmlformats.org/officeDocument/2006/relationships/image" Target="../media/image32.png"/><Relationship Id="rId9" Type="http://schemas.openxmlformats.org/officeDocument/2006/relationships/image" Target="../media/image41.sv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png"/><Relationship Id="rId7" Type="http://schemas.openxmlformats.org/officeDocument/2006/relationships/image" Target="../media/image3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43.svg"/><Relationship Id="rId10"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image" Target="../media/image39.sv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png"/><Relationship Id="rId7" Type="http://schemas.openxmlformats.org/officeDocument/2006/relationships/image" Target="../media/image3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3.svg"/><Relationship Id="rId10" Type="http://schemas.openxmlformats.org/officeDocument/2006/relationships/image" Target="../media/image45.png"/><Relationship Id="rId4" Type="http://schemas.openxmlformats.org/officeDocument/2006/relationships/image" Target="../media/image32.png"/><Relationship Id="rId9" Type="http://schemas.openxmlformats.org/officeDocument/2006/relationships/image" Target="../media/image41.svg"/></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png"/><Relationship Id="rId7" Type="http://schemas.openxmlformats.org/officeDocument/2006/relationships/image" Target="../media/image3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3.svg"/><Relationship Id="rId10" Type="http://schemas.openxmlformats.org/officeDocument/2006/relationships/image" Target="../media/image46.png"/><Relationship Id="rId4" Type="http://schemas.openxmlformats.org/officeDocument/2006/relationships/image" Target="../media/image32.png"/><Relationship Id="rId9" Type="http://schemas.openxmlformats.org/officeDocument/2006/relationships/image" Target="../media/image41.sv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png"/><Relationship Id="rId7" Type="http://schemas.openxmlformats.org/officeDocument/2006/relationships/image" Target="../media/image3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3.svg"/><Relationship Id="rId10"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41.svg"/></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png"/><Relationship Id="rId7" Type="http://schemas.openxmlformats.org/officeDocument/2006/relationships/image" Target="../media/image3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3.sv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jpe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3.png"/><Relationship Id="rId9" Type="http://schemas.openxmlformats.org/officeDocument/2006/relationships/image" Target="../media/image21.sv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D7D9"/>
        </a:solidFill>
        <a:effectLst/>
      </p:bgPr>
    </p:bg>
    <p:spTree>
      <p:nvGrpSpPr>
        <p:cNvPr id="1" name=""/>
        <p:cNvGrpSpPr/>
        <p:nvPr/>
      </p:nvGrpSpPr>
      <p:grpSpPr>
        <a:xfrm>
          <a:off x="0" y="0"/>
          <a:ext cx="0" cy="0"/>
          <a:chOff x="0" y="0"/>
          <a:chExt cx="0" cy="0"/>
        </a:xfrm>
      </p:grpSpPr>
      <p:sp>
        <p:nvSpPr>
          <p:cNvPr id="2" name="Freeform 2"/>
          <p:cNvSpPr/>
          <p:nvPr/>
        </p:nvSpPr>
        <p:spPr>
          <a:xfrm rot="-2700000">
            <a:off x="5889228" y="-1991817"/>
            <a:ext cx="4712883" cy="4561668"/>
          </a:xfrm>
          <a:custGeom>
            <a:avLst/>
            <a:gdLst/>
            <a:ahLst/>
            <a:cxnLst/>
            <a:rect l="l" t="t" r="r" b="b"/>
            <a:pathLst>
              <a:path w="4712883" h="4561668">
                <a:moveTo>
                  <a:pt x="0" y="0"/>
                </a:moveTo>
                <a:lnTo>
                  <a:pt x="4712883" y="0"/>
                </a:lnTo>
                <a:lnTo>
                  <a:pt x="4712883" y="4561668"/>
                </a:lnTo>
                <a:lnTo>
                  <a:pt x="0" y="4561668"/>
                </a:lnTo>
                <a:lnTo>
                  <a:pt x="0" y="0"/>
                </a:lnTo>
                <a:close/>
              </a:path>
            </a:pathLst>
          </a:custGeom>
          <a:blipFill>
            <a:blip r:embed="rId2"/>
            <a:stretch>
              <a:fillRect l="-32343" t="-90472" r="-30903" b="-62515"/>
            </a:stretch>
          </a:blipFill>
        </p:spPr>
      </p:sp>
      <p:sp>
        <p:nvSpPr>
          <p:cNvPr id="3" name="Freeform 3"/>
          <p:cNvSpPr/>
          <p:nvPr/>
        </p:nvSpPr>
        <p:spPr>
          <a:xfrm rot="-2700000">
            <a:off x="12121469" y="-3639917"/>
            <a:ext cx="9463667" cy="9160020"/>
          </a:xfrm>
          <a:custGeom>
            <a:avLst/>
            <a:gdLst/>
            <a:ahLst/>
            <a:cxnLst/>
            <a:rect l="l" t="t" r="r" b="b"/>
            <a:pathLst>
              <a:path w="9463667" h="9160020">
                <a:moveTo>
                  <a:pt x="0" y="0"/>
                </a:moveTo>
                <a:lnTo>
                  <a:pt x="9463666" y="0"/>
                </a:lnTo>
                <a:lnTo>
                  <a:pt x="9463666" y="9160020"/>
                </a:lnTo>
                <a:lnTo>
                  <a:pt x="0" y="9160020"/>
                </a:lnTo>
                <a:lnTo>
                  <a:pt x="0" y="0"/>
                </a:lnTo>
                <a:close/>
              </a:path>
            </a:pathLst>
          </a:custGeom>
          <a:blipFill>
            <a:blip r:embed="rId3"/>
            <a:stretch>
              <a:fillRect l="-32343" t="-90472" r="-30903" b="-62515"/>
            </a:stretch>
          </a:blipFill>
        </p:spPr>
      </p:sp>
      <p:sp>
        <p:nvSpPr>
          <p:cNvPr id="4" name="Freeform 4"/>
          <p:cNvSpPr/>
          <p:nvPr/>
        </p:nvSpPr>
        <p:spPr>
          <a:xfrm rot="-2700000">
            <a:off x="15642801" y="7414048"/>
            <a:ext cx="4209775" cy="4074702"/>
          </a:xfrm>
          <a:custGeom>
            <a:avLst/>
            <a:gdLst/>
            <a:ahLst/>
            <a:cxnLst/>
            <a:rect l="l" t="t" r="r" b="b"/>
            <a:pathLst>
              <a:path w="4209775" h="4074702">
                <a:moveTo>
                  <a:pt x="0" y="0"/>
                </a:moveTo>
                <a:lnTo>
                  <a:pt x="4209775" y="0"/>
                </a:lnTo>
                <a:lnTo>
                  <a:pt x="4209775" y="4074702"/>
                </a:lnTo>
                <a:lnTo>
                  <a:pt x="0" y="4074702"/>
                </a:lnTo>
                <a:lnTo>
                  <a:pt x="0" y="0"/>
                </a:lnTo>
                <a:close/>
              </a:path>
            </a:pathLst>
          </a:custGeom>
          <a:blipFill>
            <a:blip r:embed="rId2"/>
            <a:stretch>
              <a:fillRect l="-32343" t="-90472" r="-30903" b="-62515"/>
            </a:stretch>
          </a:blipFill>
        </p:spPr>
      </p:sp>
      <p:sp>
        <p:nvSpPr>
          <p:cNvPr id="5" name="Freeform 5"/>
          <p:cNvSpPr/>
          <p:nvPr/>
        </p:nvSpPr>
        <p:spPr>
          <a:xfrm>
            <a:off x="289017" y="289017"/>
            <a:ext cx="739683" cy="739683"/>
          </a:xfrm>
          <a:custGeom>
            <a:avLst/>
            <a:gdLst/>
            <a:ahLst/>
            <a:cxnLst/>
            <a:rect l="l" t="t" r="r" b="b"/>
            <a:pathLst>
              <a:path w="739683" h="739683">
                <a:moveTo>
                  <a:pt x="0" y="0"/>
                </a:moveTo>
                <a:lnTo>
                  <a:pt x="739683" y="0"/>
                </a:lnTo>
                <a:lnTo>
                  <a:pt x="739683" y="739683"/>
                </a:lnTo>
                <a:lnTo>
                  <a:pt x="0" y="739683"/>
                </a:lnTo>
                <a:lnTo>
                  <a:pt x="0" y="0"/>
                </a:lnTo>
                <a:close/>
              </a:path>
            </a:pathLst>
          </a:custGeom>
          <a:blipFill>
            <a:blip r:embed="rId4"/>
            <a:stretch>
              <a:fillRect/>
            </a:stretch>
          </a:blipFill>
        </p:spPr>
      </p:sp>
      <p:sp>
        <p:nvSpPr>
          <p:cNvPr id="6" name="TextBox 6"/>
          <p:cNvSpPr txBox="1"/>
          <p:nvPr/>
        </p:nvSpPr>
        <p:spPr>
          <a:xfrm>
            <a:off x="1028700" y="7587178"/>
            <a:ext cx="9032826" cy="1671122"/>
          </a:xfrm>
          <a:prstGeom prst="rect">
            <a:avLst/>
          </a:prstGeom>
        </p:spPr>
        <p:txBody>
          <a:bodyPr lIns="0" tIns="0" rIns="0" bIns="0" rtlCol="0" anchor="t">
            <a:spAutoFit/>
          </a:bodyPr>
          <a:lstStyle/>
          <a:p>
            <a:pPr>
              <a:lnSpc>
                <a:spcPts val="4480"/>
              </a:lnSpc>
              <a:spcBef>
                <a:spcPct val="0"/>
              </a:spcBef>
            </a:pPr>
            <a:r>
              <a:rPr lang="en-US" sz="3200">
                <a:solidFill>
                  <a:srgbClr val="FFFFFF"/>
                </a:solidFill>
                <a:latin typeface="HK Grotesk Medium"/>
              </a:rPr>
              <a:t>Uniform Random Sampling and Optimal Folding Point Identification using the HP-Model and Randomly Generated Amino Acids</a:t>
            </a:r>
          </a:p>
        </p:txBody>
      </p:sp>
      <p:sp>
        <p:nvSpPr>
          <p:cNvPr id="7" name="TextBox 7"/>
          <p:cNvSpPr txBox="1"/>
          <p:nvPr/>
        </p:nvSpPr>
        <p:spPr>
          <a:xfrm>
            <a:off x="1028700" y="6127908"/>
            <a:ext cx="9144188" cy="1525946"/>
          </a:xfrm>
          <a:prstGeom prst="rect">
            <a:avLst/>
          </a:prstGeom>
        </p:spPr>
        <p:txBody>
          <a:bodyPr lIns="0" tIns="0" rIns="0" bIns="0" rtlCol="0" anchor="t">
            <a:spAutoFit/>
          </a:bodyPr>
          <a:lstStyle/>
          <a:p>
            <a:pPr>
              <a:lnSpc>
                <a:spcPts val="12284"/>
              </a:lnSpc>
            </a:pPr>
            <a:r>
              <a:rPr lang="en-US" sz="10410">
                <a:solidFill>
                  <a:srgbClr val="0A4247"/>
                </a:solidFill>
                <a:latin typeface="HK Grotesk Bold"/>
              </a:rPr>
              <a:t>Protein Folding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0D7D9"/>
        </a:solidFill>
        <a:effectLst/>
      </p:bgPr>
    </p:bg>
    <p:spTree>
      <p:nvGrpSpPr>
        <p:cNvPr id="1" name=""/>
        <p:cNvGrpSpPr/>
        <p:nvPr/>
      </p:nvGrpSpPr>
      <p:grpSpPr>
        <a:xfrm>
          <a:off x="0" y="0"/>
          <a:ext cx="0" cy="0"/>
          <a:chOff x="0" y="0"/>
          <a:chExt cx="0" cy="0"/>
        </a:xfrm>
      </p:grpSpPr>
      <p:sp>
        <p:nvSpPr>
          <p:cNvPr id="2" name="Freeform 2"/>
          <p:cNvSpPr/>
          <p:nvPr/>
        </p:nvSpPr>
        <p:spPr>
          <a:xfrm rot="-2700000">
            <a:off x="15478544" y="-1101260"/>
            <a:ext cx="4209775" cy="4074702"/>
          </a:xfrm>
          <a:custGeom>
            <a:avLst/>
            <a:gdLst/>
            <a:ahLst/>
            <a:cxnLst/>
            <a:rect l="l" t="t" r="r" b="b"/>
            <a:pathLst>
              <a:path w="4209775" h="4074702">
                <a:moveTo>
                  <a:pt x="0" y="0"/>
                </a:moveTo>
                <a:lnTo>
                  <a:pt x="4209775" y="0"/>
                </a:lnTo>
                <a:lnTo>
                  <a:pt x="4209775" y="4074702"/>
                </a:lnTo>
                <a:lnTo>
                  <a:pt x="0" y="4074702"/>
                </a:lnTo>
                <a:lnTo>
                  <a:pt x="0" y="0"/>
                </a:lnTo>
                <a:close/>
              </a:path>
            </a:pathLst>
          </a:custGeom>
          <a:blipFill>
            <a:blip r:embed="rId3"/>
            <a:stretch>
              <a:fillRect l="-32343" t="-90472" r="-30903" b="-62515"/>
            </a:stretch>
          </a:blipFill>
        </p:spPr>
      </p:sp>
      <p:sp>
        <p:nvSpPr>
          <p:cNvPr id="3" name="Freeform 3"/>
          <p:cNvSpPr/>
          <p:nvPr/>
        </p:nvSpPr>
        <p:spPr>
          <a:xfrm>
            <a:off x="289017" y="289017"/>
            <a:ext cx="739683" cy="739683"/>
          </a:xfrm>
          <a:custGeom>
            <a:avLst/>
            <a:gdLst/>
            <a:ahLst/>
            <a:cxnLst/>
            <a:rect l="l" t="t" r="r" b="b"/>
            <a:pathLst>
              <a:path w="739683" h="739683">
                <a:moveTo>
                  <a:pt x="0" y="0"/>
                </a:moveTo>
                <a:lnTo>
                  <a:pt x="739683" y="0"/>
                </a:lnTo>
                <a:lnTo>
                  <a:pt x="739683" y="739683"/>
                </a:lnTo>
                <a:lnTo>
                  <a:pt x="0" y="739683"/>
                </a:lnTo>
                <a:lnTo>
                  <a:pt x="0" y="0"/>
                </a:lnTo>
                <a:close/>
              </a:path>
            </a:pathLst>
          </a:custGeom>
          <a:blipFill>
            <a:blip r:embed="rId4"/>
            <a:stretch>
              <a:fillRect/>
            </a:stretch>
          </a:blipFill>
        </p:spPr>
      </p:sp>
      <p:sp>
        <p:nvSpPr>
          <p:cNvPr id="4" name="TextBox 4"/>
          <p:cNvSpPr txBox="1"/>
          <p:nvPr/>
        </p:nvSpPr>
        <p:spPr>
          <a:xfrm>
            <a:off x="1028700" y="1047750"/>
            <a:ext cx="11697184" cy="1525946"/>
          </a:xfrm>
          <a:prstGeom prst="rect">
            <a:avLst/>
          </a:prstGeom>
        </p:spPr>
        <p:txBody>
          <a:bodyPr lIns="0" tIns="0" rIns="0" bIns="0" rtlCol="0" anchor="t">
            <a:spAutoFit/>
          </a:bodyPr>
          <a:lstStyle/>
          <a:p>
            <a:pPr>
              <a:lnSpc>
                <a:spcPts val="12284"/>
              </a:lnSpc>
            </a:pPr>
            <a:r>
              <a:rPr lang="en-US" sz="10410">
                <a:solidFill>
                  <a:srgbClr val="0A4247"/>
                </a:solidFill>
                <a:latin typeface="HK Grotesk Bold"/>
              </a:rPr>
              <a:t>HP-model</a:t>
            </a:r>
          </a:p>
        </p:txBody>
      </p:sp>
      <p:grpSp>
        <p:nvGrpSpPr>
          <p:cNvPr id="5" name="Group 5"/>
          <p:cNvGrpSpPr/>
          <p:nvPr/>
        </p:nvGrpSpPr>
        <p:grpSpPr>
          <a:xfrm>
            <a:off x="13490966" y="4229907"/>
            <a:ext cx="3716408" cy="5052227"/>
            <a:chOff x="0" y="0"/>
            <a:chExt cx="978807" cy="1330628"/>
          </a:xfrm>
        </p:grpSpPr>
        <p:sp>
          <p:nvSpPr>
            <p:cNvPr id="6" name="Freeform 6"/>
            <p:cNvSpPr/>
            <p:nvPr/>
          </p:nvSpPr>
          <p:spPr>
            <a:xfrm>
              <a:off x="0" y="0"/>
              <a:ext cx="978807" cy="1330628"/>
            </a:xfrm>
            <a:custGeom>
              <a:avLst/>
              <a:gdLst/>
              <a:ahLst/>
              <a:cxnLst/>
              <a:rect l="l" t="t" r="r" b="b"/>
              <a:pathLst>
                <a:path w="978807" h="1330628">
                  <a:moveTo>
                    <a:pt x="0" y="0"/>
                  </a:moveTo>
                  <a:lnTo>
                    <a:pt x="978807" y="0"/>
                  </a:lnTo>
                  <a:lnTo>
                    <a:pt x="978807" y="1330628"/>
                  </a:lnTo>
                  <a:lnTo>
                    <a:pt x="0" y="1330628"/>
                  </a:lnTo>
                  <a:close/>
                </a:path>
              </a:pathLst>
            </a:custGeom>
            <a:solidFill>
              <a:srgbClr val="FFFFFF">
                <a:alpha val="44706"/>
              </a:srgbClr>
            </a:solidFill>
          </p:spPr>
        </p:sp>
        <p:sp>
          <p:nvSpPr>
            <p:cNvPr id="7" name="TextBox 7"/>
            <p:cNvSpPr txBox="1"/>
            <p:nvPr/>
          </p:nvSpPr>
          <p:spPr>
            <a:xfrm>
              <a:off x="0" y="-47625"/>
              <a:ext cx="978807" cy="1378253"/>
            </a:xfrm>
            <a:prstGeom prst="rect">
              <a:avLst/>
            </a:prstGeom>
          </p:spPr>
          <p:txBody>
            <a:bodyPr lIns="50800" tIns="50800" rIns="50800" bIns="50800" rtlCol="0" anchor="ctr"/>
            <a:lstStyle/>
            <a:p>
              <a:pPr algn="ctr">
                <a:lnSpc>
                  <a:spcPts val="3738"/>
                </a:lnSpc>
              </a:pPr>
              <a:endParaRPr/>
            </a:p>
          </p:txBody>
        </p:sp>
      </p:grpSp>
      <p:grpSp>
        <p:nvGrpSpPr>
          <p:cNvPr id="8" name="Group 8"/>
          <p:cNvGrpSpPr/>
          <p:nvPr/>
        </p:nvGrpSpPr>
        <p:grpSpPr>
          <a:xfrm>
            <a:off x="1028700" y="4206073"/>
            <a:ext cx="3716408" cy="5052227"/>
            <a:chOff x="0" y="0"/>
            <a:chExt cx="978807" cy="1330628"/>
          </a:xfrm>
        </p:grpSpPr>
        <p:sp>
          <p:nvSpPr>
            <p:cNvPr id="9" name="Freeform 9"/>
            <p:cNvSpPr/>
            <p:nvPr/>
          </p:nvSpPr>
          <p:spPr>
            <a:xfrm>
              <a:off x="0" y="0"/>
              <a:ext cx="978807" cy="1330628"/>
            </a:xfrm>
            <a:custGeom>
              <a:avLst/>
              <a:gdLst/>
              <a:ahLst/>
              <a:cxnLst/>
              <a:rect l="l" t="t" r="r" b="b"/>
              <a:pathLst>
                <a:path w="978807" h="1330628">
                  <a:moveTo>
                    <a:pt x="0" y="0"/>
                  </a:moveTo>
                  <a:lnTo>
                    <a:pt x="978807" y="0"/>
                  </a:lnTo>
                  <a:lnTo>
                    <a:pt x="978807" y="1330628"/>
                  </a:lnTo>
                  <a:lnTo>
                    <a:pt x="0" y="1330628"/>
                  </a:lnTo>
                  <a:close/>
                </a:path>
              </a:pathLst>
            </a:custGeom>
            <a:solidFill>
              <a:srgbClr val="FFFFFF">
                <a:alpha val="44706"/>
              </a:srgbClr>
            </a:solidFill>
          </p:spPr>
        </p:sp>
        <p:sp>
          <p:nvSpPr>
            <p:cNvPr id="10" name="TextBox 10"/>
            <p:cNvSpPr txBox="1"/>
            <p:nvPr/>
          </p:nvSpPr>
          <p:spPr>
            <a:xfrm>
              <a:off x="0" y="-47625"/>
              <a:ext cx="978807" cy="1378253"/>
            </a:xfrm>
            <a:prstGeom prst="rect">
              <a:avLst/>
            </a:prstGeom>
          </p:spPr>
          <p:txBody>
            <a:bodyPr lIns="50800" tIns="50800" rIns="50800" bIns="50800" rtlCol="0" anchor="ctr"/>
            <a:lstStyle/>
            <a:p>
              <a:pPr algn="ctr">
                <a:lnSpc>
                  <a:spcPts val="3738"/>
                </a:lnSpc>
              </a:pPr>
              <a:endParaRPr/>
            </a:p>
          </p:txBody>
        </p:sp>
      </p:grpSp>
      <p:grpSp>
        <p:nvGrpSpPr>
          <p:cNvPr id="11" name="Group 11"/>
          <p:cNvGrpSpPr/>
          <p:nvPr/>
        </p:nvGrpSpPr>
        <p:grpSpPr>
          <a:xfrm>
            <a:off x="5182554" y="4229907"/>
            <a:ext cx="3716408" cy="5052227"/>
            <a:chOff x="0" y="0"/>
            <a:chExt cx="978807" cy="1330628"/>
          </a:xfrm>
        </p:grpSpPr>
        <p:sp>
          <p:nvSpPr>
            <p:cNvPr id="12" name="Freeform 12"/>
            <p:cNvSpPr/>
            <p:nvPr/>
          </p:nvSpPr>
          <p:spPr>
            <a:xfrm>
              <a:off x="0" y="0"/>
              <a:ext cx="978807" cy="1330628"/>
            </a:xfrm>
            <a:custGeom>
              <a:avLst/>
              <a:gdLst/>
              <a:ahLst/>
              <a:cxnLst/>
              <a:rect l="l" t="t" r="r" b="b"/>
              <a:pathLst>
                <a:path w="978807" h="1330628">
                  <a:moveTo>
                    <a:pt x="0" y="0"/>
                  </a:moveTo>
                  <a:lnTo>
                    <a:pt x="978807" y="0"/>
                  </a:lnTo>
                  <a:lnTo>
                    <a:pt x="978807" y="1330628"/>
                  </a:lnTo>
                  <a:lnTo>
                    <a:pt x="0" y="1330628"/>
                  </a:lnTo>
                  <a:close/>
                </a:path>
              </a:pathLst>
            </a:custGeom>
            <a:solidFill>
              <a:srgbClr val="FFFFFF">
                <a:alpha val="44706"/>
              </a:srgbClr>
            </a:solidFill>
          </p:spPr>
        </p:sp>
        <p:sp>
          <p:nvSpPr>
            <p:cNvPr id="13" name="TextBox 13"/>
            <p:cNvSpPr txBox="1"/>
            <p:nvPr/>
          </p:nvSpPr>
          <p:spPr>
            <a:xfrm>
              <a:off x="0" y="-47625"/>
              <a:ext cx="978807" cy="1378253"/>
            </a:xfrm>
            <a:prstGeom prst="rect">
              <a:avLst/>
            </a:prstGeom>
          </p:spPr>
          <p:txBody>
            <a:bodyPr lIns="50800" tIns="50800" rIns="50800" bIns="50800" rtlCol="0" anchor="ctr"/>
            <a:lstStyle/>
            <a:p>
              <a:pPr algn="ctr">
                <a:lnSpc>
                  <a:spcPts val="3738"/>
                </a:lnSpc>
              </a:pPr>
              <a:endParaRPr/>
            </a:p>
          </p:txBody>
        </p:sp>
      </p:grpSp>
      <p:grpSp>
        <p:nvGrpSpPr>
          <p:cNvPr id="14" name="Group 14"/>
          <p:cNvGrpSpPr/>
          <p:nvPr/>
        </p:nvGrpSpPr>
        <p:grpSpPr>
          <a:xfrm>
            <a:off x="9336408" y="4229907"/>
            <a:ext cx="3716408" cy="5052227"/>
            <a:chOff x="0" y="0"/>
            <a:chExt cx="978807" cy="1330628"/>
          </a:xfrm>
        </p:grpSpPr>
        <p:sp>
          <p:nvSpPr>
            <p:cNvPr id="15" name="Freeform 15"/>
            <p:cNvSpPr/>
            <p:nvPr/>
          </p:nvSpPr>
          <p:spPr>
            <a:xfrm>
              <a:off x="0" y="0"/>
              <a:ext cx="978807" cy="1330628"/>
            </a:xfrm>
            <a:custGeom>
              <a:avLst/>
              <a:gdLst/>
              <a:ahLst/>
              <a:cxnLst/>
              <a:rect l="l" t="t" r="r" b="b"/>
              <a:pathLst>
                <a:path w="978807" h="1330628">
                  <a:moveTo>
                    <a:pt x="0" y="0"/>
                  </a:moveTo>
                  <a:lnTo>
                    <a:pt x="978807" y="0"/>
                  </a:lnTo>
                  <a:lnTo>
                    <a:pt x="978807" y="1330628"/>
                  </a:lnTo>
                  <a:lnTo>
                    <a:pt x="0" y="1330628"/>
                  </a:lnTo>
                  <a:close/>
                </a:path>
              </a:pathLst>
            </a:custGeom>
            <a:solidFill>
              <a:srgbClr val="FFFFFF">
                <a:alpha val="44706"/>
              </a:srgbClr>
            </a:solidFill>
          </p:spPr>
        </p:sp>
        <p:sp>
          <p:nvSpPr>
            <p:cNvPr id="16" name="TextBox 16"/>
            <p:cNvSpPr txBox="1"/>
            <p:nvPr/>
          </p:nvSpPr>
          <p:spPr>
            <a:xfrm>
              <a:off x="0" y="-47625"/>
              <a:ext cx="978807" cy="1378253"/>
            </a:xfrm>
            <a:prstGeom prst="rect">
              <a:avLst/>
            </a:prstGeom>
          </p:spPr>
          <p:txBody>
            <a:bodyPr lIns="50800" tIns="50800" rIns="50800" bIns="50800" rtlCol="0" anchor="ctr"/>
            <a:lstStyle/>
            <a:p>
              <a:pPr algn="ctr">
                <a:lnSpc>
                  <a:spcPts val="3738"/>
                </a:lnSpc>
              </a:pPr>
              <a:endParaRPr/>
            </a:p>
          </p:txBody>
        </p:sp>
      </p:grpSp>
      <p:sp>
        <p:nvSpPr>
          <p:cNvPr id="17" name="TextBox 17"/>
          <p:cNvSpPr txBox="1"/>
          <p:nvPr/>
        </p:nvSpPr>
        <p:spPr>
          <a:xfrm>
            <a:off x="1028700" y="4457418"/>
            <a:ext cx="3716408" cy="405699"/>
          </a:xfrm>
          <a:prstGeom prst="rect">
            <a:avLst/>
          </a:prstGeom>
        </p:spPr>
        <p:txBody>
          <a:bodyPr lIns="0" tIns="0" rIns="0" bIns="0" rtlCol="0" anchor="t">
            <a:spAutoFit/>
          </a:bodyPr>
          <a:lstStyle/>
          <a:p>
            <a:pPr algn="ctr">
              <a:lnSpc>
                <a:spcPts val="3359"/>
              </a:lnSpc>
              <a:spcBef>
                <a:spcPct val="0"/>
              </a:spcBef>
            </a:pPr>
            <a:r>
              <a:rPr lang="en-US" sz="2400">
                <a:solidFill>
                  <a:srgbClr val="0A4247"/>
                </a:solidFill>
                <a:latin typeface="HK Grotesk Bold"/>
              </a:rPr>
              <a:t>Primary Structure (1D)</a:t>
            </a:r>
          </a:p>
        </p:txBody>
      </p:sp>
      <p:sp>
        <p:nvSpPr>
          <p:cNvPr id="18" name="TextBox 18"/>
          <p:cNvSpPr txBox="1"/>
          <p:nvPr/>
        </p:nvSpPr>
        <p:spPr>
          <a:xfrm>
            <a:off x="5126418" y="4457418"/>
            <a:ext cx="3716408" cy="405699"/>
          </a:xfrm>
          <a:prstGeom prst="rect">
            <a:avLst/>
          </a:prstGeom>
        </p:spPr>
        <p:txBody>
          <a:bodyPr lIns="0" tIns="0" rIns="0" bIns="0" rtlCol="0" anchor="t">
            <a:spAutoFit/>
          </a:bodyPr>
          <a:lstStyle/>
          <a:p>
            <a:pPr algn="ctr">
              <a:lnSpc>
                <a:spcPts val="3359"/>
              </a:lnSpc>
              <a:spcBef>
                <a:spcPct val="0"/>
              </a:spcBef>
            </a:pPr>
            <a:r>
              <a:rPr lang="en-US" sz="2400">
                <a:solidFill>
                  <a:srgbClr val="0A4247"/>
                </a:solidFill>
                <a:latin typeface="HK Grotesk Bold"/>
              </a:rPr>
              <a:t>Secondary Structure (2D)</a:t>
            </a:r>
          </a:p>
        </p:txBody>
      </p:sp>
      <p:sp>
        <p:nvSpPr>
          <p:cNvPr id="19" name="TextBox 19"/>
          <p:cNvSpPr txBox="1"/>
          <p:nvPr/>
        </p:nvSpPr>
        <p:spPr>
          <a:xfrm>
            <a:off x="9336408" y="4457418"/>
            <a:ext cx="3716408" cy="405699"/>
          </a:xfrm>
          <a:prstGeom prst="rect">
            <a:avLst/>
          </a:prstGeom>
        </p:spPr>
        <p:txBody>
          <a:bodyPr lIns="0" tIns="0" rIns="0" bIns="0" rtlCol="0" anchor="t">
            <a:spAutoFit/>
          </a:bodyPr>
          <a:lstStyle/>
          <a:p>
            <a:pPr algn="ctr">
              <a:lnSpc>
                <a:spcPts val="3359"/>
              </a:lnSpc>
              <a:spcBef>
                <a:spcPct val="0"/>
              </a:spcBef>
            </a:pPr>
            <a:r>
              <a:rPr lang="en-US" sz="2400">
                <a:solidFill>
                  <a:srgbClr val="0A4247"/>
                </a:solidFill>
                <a:latin typeface="HK Grotesk Bold"/>
              </a:rPr>
              <a:t>Tertiary Structure (3D)</a:t>
            </a:r>
          </a:p>
        </p:txBody>
      </p:sp>
      <p:sp>
        <p:nvSpPr>
          <p:cNvPr id="20" name="TextBox 20"/>
          <p:cNvSpPr txBox="1"/>
          <p:nvPr/>
        </p:nvSpPr>
        <p:spPr>
          <a:xfrm>
            <a:off x="13490966" y="4457418"/>
            <a:ext cx="3768334" cy="405699"/>
          </a:xfrm>
          <a:prstGeom prst="rect">
            <a:avLst/>
          </a:prstGeom>
        </p:spPr>
        <p:txBody>
          <a:bodyPr lIns="0" tIns="0" rIns="0" bIns="0" rtlCol="0" anchor="t">
            <a:spAutoFit/>
          </a:bodyPr>
          <a:lstStyle/>
          <a:p>
            <a:pPr algn="ctr">
              <a:lnSpc>
                <a:spcPts val="3359"/>
              </a:lnSpc>
              <a:spcBef>
                <a:spcPct val="0"/>
              </a:spcBef>
            </a:pPr>
            <a:r>
              <a:rPr lang="en-US" sz="2400">
                <a:solidFill>
                  <a:srgbClr val="0A4247"/>
                </a:solidFill>
                <a:latin typeface="HK Grotesk Bold"/>
              </a:rPr>
              <a:t>Quaternary Structure (4D)</a:t>
            </a:r>
          </a:p>
        </p:txBody>
      </p:sp>
      <p:sp>
        <p:nvSpPr>
          <p:cNvPr id="21" name="TextBox 21"/>
          <p:cNvSpPr txBox="1"/>
          <p:nvPr/>
        </p:nvSpPr>
        <p:spPr>
          <a:xfrm>
            <a:off x="1369942" y="4950762"/>
            <a:ext cx="3033924" cy="3763685"/>
          </a:xfrm>
          <a:prstGeom prst="rect">
            <a:avLst/>
          </a:prstGeom>
        </p:spPr>
        <p:txBody>
          <a:bodyPr lIns="0" tIns="0" rIns="0" bIns="0" rtlCol="0" anchor="t">
            <a:spAutoFit/>
          </a:bodyPr>
          <a:lstStyle/>
          <a:p>
            <a:pPr>
              <a:lnSpc>
                <a:spcPts val="2520"/>
              </a:lnSpc>
            </a:pPr>
            <a:r>
              <a:rPr lang="en-US" sz="1800">
                <a:solidFill>
                  <a:srgbClr val="0A4247"/>
                </a:solidFill>
                <a:latin typeface="HK Grotesk Bold"/>
              </a:rPr>
              <a:t>Description: </a:t>
            </a:r>
            <a:r>
              <a:rPr lang="en-US" sz="1800">
                <a:solidFill>
                  <a:srgbClr val="0A4247"/>
                </a:solidFill>
                <a:latin typeface="HK Grotesk"/>
              </a:rPr>
              <a:t>Primary structure refers to the linear sequence of amino acids that make up the protein.</a:t>
            </a:r>
          </a:p>
          <a:p>
            <a:pPr>
              <a:lnSpc>
                <a:spcPts val="2520"/>
              </a:lnSpc>
            </a:pPr>
            <a:endParaRPr lang="en-US" sz="1800">
              <a:solidFill>
                <a:srgbClr val="0A4247"/>
              </a:solidFill>
              <a:latin typeface="HK Grotesk"/>
            </a:endParaRPr>
          </a:p>
          <a:p>
            <a:pPr>
              <a:lnSpc>
                <a:spcPts val="2520"/>
              </a:lnSpc>
            </a:pPr>
            <a:r>
              <a:rPr lang="en-US" sz="1800">
                <a:solidFill>
                  <a:srgbClr val="0A4247"/>
                </a:solidFill>
                <a:latin typeface="HK Grotesk Bold"/>
              </a:rPr>
              <a:t>Importance: </a:t>
            </a:r>
            <a:r>
              <a:rPr lang="en-US" sz="1800">
                <a:solidFill>
                  <a:srgbClr val="0A4247"/>
                </a:solidFill>
                <a:latin typeface="HK Grotesk"/>
              </a:rPr>
              <a:t>Sequence determines the protein’s type and function. Even a small change in the sequence can significantly affect the protein’s properties.</a:t>
            </a:r>
          </a:p>
          <a:p>
            <a:pPr>
              <a:lnSpc>
                <a:spcPts val="2520"/>
              </a:lnSpc>
              <a:spcBef>
                <a:spcPct val="0"/>
              </a:spcBef>
            </a:pPr>
            <a:endParaRPr lang="en-US" sz="1800">
              <a:solidFill>
                <a:srgbClr val="0A4247"/>
              </a:solidFill>
              <a:latin typeface="HK Grotesk"/>
            </a:endParaRPr>
          </a:p>
        </p:txBody>
      </p:sp>
      <p:sp>
        <p:nvSpPr>
          <p:cNvPr id="22" name="TextBox 22"/>
          <p:cNvSpPr txBox="1"/>
          <p:nvPr/>
        </p:nvSpPr>
        <p:spPr>
          <a:xfrm>
            <a:off x="5523796" y="4950762"/>
            <a:ext cx="3033924" cy="3135134"/>
          </a:xfrm>
          <a:prstGeom prst="rect">
            <a:avLst/>
          </a:prstGeom>
        </p:spPr>
        <p:txBody>
          <a:bodyPr lIns="0" tIns="0" rIns="0" bIns="0" rtlCol="0" anchor="t">
            <a:spAutoFit/>
          </a:bodyPr>
          <a:lstStyle/>
          <a:p>
            <a:pPr>
              <a:lnSpc>
                <a:spcPts val="2520"/>
              </a:lnSpc>
            </a:pPr>
            <a:r>
              <a:rPr lang="en-US" sz="1800">
                <a:solidFill>
                  <a:srgbClr val="0A4247"/>
                </a:solidFill>
                <a:latin typeface="HK Grotesk Bold"/>
              </a:rPr>
              <a:t>Description:</a:t>
            </a:r>
            <a:r>
              <a:rPr lang="en-US" sz="1800">
                <a:solidFill>
                  <a:srgbClr val="0A4247"/>
                </a:solidFill>
                <a:latin typeface="HK Grotesk"/>
              </a:rPr>
              <a:t> Folding amino acid chain into regular, repeating structures stabilized by hydrogen bonds.</a:t>
            </a:r>
          </a:p>
          <a:p>
            <a:pPr>
              <a:lnSpc>
                <a:spcPts val="2520"/>
              </a:lnSpc>
            </a:pPr>
            <a:r>
              <a:rPr lang="en-US" sz="1800">
                <a:solidFill>
                  <a:srgbClr val="0A4247"/>
                </a:solidFill>
                <a:latin typeface="HK Grotesk"/>
              </a:rPr>
              <a:t> </a:t>
            </a:r>
          </a:p>
          <a:p>
            <a:pPr>
              <a:lnSpc>
                <a:spcPts val="2520"/>
              </a:lnSpc>
            </a:pPr>
            <a:r>
              <a:rPr lang="en-US" sz="1800">
                <a:solidFill>
                  <a:srgbClr val="0A4247"/>
                </a:solidFill>
                <a:latin typeface="HK Grotesk Bold"/>
              </a:rPr>
              <a:t>Importance: </a:t>
            </a:r>
            <a:r>
              <a:rPr lang="en-US" sz="1800">
                <a:solidFill>
                  <a:srgbClr val="0A4247"/>
                </a:solidFill>
                <a:latin typeface="HK Grotesk"/>
              </a:rPr>
              <a:t>Structures provide a level of organization and stability within the protein. </a:t>
            </a:r>
          </a:p>
          <a:p>
            <a:pPr>
              <a:lnSpc>
                <a:spcPts val="2520"/>
              </a:lnSpc>
              <a:spcBef>
                <a:spcPct val="0"/>
              </a:spcBef>
            </a:pPr>
            <a:endParaRPr lang="en-US" sz="1800">
              <a:solidFill>
                <a:srgbClr val="0A4247"/>
              </a:solidFill>
              <a:latin typeface="HK Grotesk"/>
            </a:endParaRPr>
          </a:p>
        </p:txBody>
      </p:sp>
      <p:sp>
        <p:nvSpPr>
          <p:cNvPr id="23" name="TextBox 23"/>
          <p:cNvSpPr txBox="1"/>
          <p:nvPr/>
        </p:nvSpPr>
        <p:spPr>
          <a:xfrm>
            <a:off x="9677650" y="4996458"/>
            <a:ext cx="3033924" cy="4392236"/>
          </a:xfrm>
          <a:prstGeom prst="rect">
            <a:avLst/>
          </a:prstGeom>
        </p:spPr>
        <p:txBody>
          <a:bodyPr lIns="0" tIns="0" rIns="0" bIns="0" rtlCol="0" anchor="t">
            <a:spAutoFit/>
          </a:bodyPr>
          <a:lstStyle/>
          <a:p>
            <a:pPr>
              <a:lnSpc>
                <a:spcPts val="2520"/>
              </a:lnSpc>
            </a:pPr>
            <a:r>
              <a:rPr lang="en-US" sz="1800">
                <a:solidFill>
                  <a:srgbClr val="0A4247"/>
                </a:solidFill>
                <a:latin typeface="HK Grotesk Bold"/>
              </a:rPr>
              <a:t>Description: </a:t>
            </a:r>
            <a:r>
              <a:rPr lang="en-US" sz="1800">
                <a:solidFill>
                  <a:srgbClr val="0A4247"/>
                </a:solidFill>
                <a:latin typeface="HK Grotesk"/>
              </a:rPr>
              <a:t>Folding and arrangement of the secondary structural elements, stabilized by various types of bonds and interactions.</a:t>
            </a:r>
          </a:p>
          <a:p>
            <a:pPr>
              <a:lnSpc>
                <a:spcPts val="2520"/>
              </a:lnSpc>
            </a:pPr>
            <a:endParaRPr lang="en-US" sz="1800">
              <a:solidFill>
                <a:srgbClr val="0A4247"/>
              </a:solidFill>
              <a:latin typeface="HK Grotesk"/>
            </a:endParaRPr>
          </a:p>
          <a:p>
            <a:pPr>
              <a:lnSpc>
                <a:spcPts val="2520"/>
              </a:lnSpc>
            </a:pPr>
            <a:r>
              <a:rPr lang="en-US" sz="1800">
                <a:solidFill>
                  <a:srgbClr val="0A4247"/>
                </a:solidFill>
                <a:latin typeface="HK Grotesk Bold"/>
              </a:rPr>
              <a:t>Importance: </a:t>
            </a:r>
            <a:r>
              <a:rPr lang="en-US" sz="1800">
                <a:solidFill>
                  <a:srgbClr val="0A4247"/>
                </a:solidFill>
                <a:latin typeface="HK Grotesk"/>
              </a:rPr>
              <a:t>Vital for the protein's function, as it positions the protein’s active sites and other functional domains in specific orientations that are necessary for activity.</a:t>
            </a:r>
          </a:p>
          <a:p>
            <a:pPr>
              <a:lnSpc>
                <a:spcPts val="2520"/>
              </a:lnSpc>
              <a:spcBef>
                <a:spcPct val="0"/>
              </a:spcBef>
            </a:pPr>
            <a:endParaRPr lang="en-US" sz="1800">
              <a:solidFill>
                <a:srgbClr val="0A4247"/>
              </a:solidFill>
              <a:latin typeface="HK Grotesk"/>
            </a:endParaRPr>
          </a:p>
        </p:txBody>
      </p:sp>
      <p:sp>
        <p:nvSpPr>
          <p:cNvPr id="24" name="TextBox 24"/>
          <p:cNvSpPr txBox="1"/>
          <p:nvPr/>
        </p:nvSpPr>
        <p:spPr>
          <a:xfrm>
            <a:off x="17259300" y="9258300"/>
            <a:ext cx="510945" cy="444669"/>
          </a:xfrm>
          <a:prstGeom prst="rect">
            <a:avLst/>
          </a:prstGeom>
        </p:spPr>
        <p:txBody>
          <a:bodyPr lIns="0" tIns="0" rIns="0" bIns="0" rtlCol="0" anchor="t">
            <a:spAutoFit/>
          </a:bodyPr>
          <a:lstStyle/>
          <a:p>
            <a:pPr marL="0" lvl="0" indent="0" algn="l">
              <a:lnSpc>
                <a:spcPts val="3449"/>
              </a:lnSpc>
              <a:spcBef>
                <a:spcPct val="0"/>
              </a:spcBef>
            </a:pPr>
            <a:r>
              <a:rPr lang="en-US" sz="2923">
                <a:solidFill>
                  <a:srgbClr val="0A4247">
                    <a:alpha val="36863"/>
                  </a:srgbClr>
                </a:solidFill>
                <a:latin typeface="HK Grotesk Bold"/>
              </a:rPr>
              <a:t>08</a:t>
            </a:r>
          </a:p>
        </p:txBody>
      </p:sp>
      <p:sp>
        <p:nvSpPr>
          <p:cNvPr id="25" name="TextBox 25"/>
          <p:cNvSpPr txBox="1"/>
          <p:nvPr/>
        </p:nvSpPr>
        <p:spPr>
          <a:xfrm>
            <a:off x="13832208" y="5012266"/>
            <a:ext cx="3033924" cy="3449409"/>
          </a:xfrm>
          <a:prstGeom prst="rect">
            <a:avLst/>
          </a:prstGeom>
        </p:spPr>
        <p:txBody>
          <a:bodyPr lIns="0" tIns="0" rIns="0" bIns="0" rtlCol="0" anchor="t">
            <a:spAutoFit/>
          </a:bodyPr>
          <a:lstStyle/>
          <a:p>
            <a:pPr>
              <a:lnSpc>
                <a:spcPts val="2520"/>
              </a:lnSpc>
            </a:pPr>
            <a:r>
              <a:rPr lang="en-US" sz="1800">
                <a:solidFill>
                  <a:srgbClr val="0A4247"/>
                </a:solidFill>
                <a:latin typeface="HK Grotesk Bold"/>
              </a:rPr>
              <a:t>Description:</a:t>
            </a:r>
            <a:r>
              <a:rPr lang="en-US" sz="1800">
                <a:solidFill>
                  <a:srgbClr val="0A4247"/>
                </a:solidFill>
                <a:latin typeface="HK Grotesk"/>
              </a:rPr>
              <a:t> Arrangement of multiple subunits into a functional protein complex. Not all proteins have a quaternary structure.</a:t>
            </a:r>
          </a:p>
          <a:p>
            <a:pPr>
              <a:lnSpc>
                <a:spcPts val="2520"/>
              </a:lnSpc>
            </a:pPr>
            <a:endParaRPr lang="en-US" sz="1800">
              <a:solidFill>
                <a:srgbClr val="0A4247"/>
              </a:solidFill>
              <a:latin typeface="HK Grotesk"/>
            </a:endParaRPr>
          </a:p>
          <a:p>
            <a:pPr>
              <a:lnSpc>
                <a:spcPts val="2520"/>
              </a:lnSpc>
            </a:pPr>
            <a:r>
              <a:rPr lang="en-US" sz="1800">
                <a:solidFill>
                  <a:srgbClr val="0A4247"/>
                </a:solidFill>
                <a:latin typeface="HK Grotesk Bold"/>
              </a:rPr>
              <a:t>Importance: </a:t>
            </a:r>
            <a:r>
              <a:rPr lang="en-US" sz="1800">
                <a:solidFill>
                  <a:srgbClr val="0A4247"/>
                </a:solidFill>
                <a:latin typeface="HK Grotesk"/>
              </a:rPr>
              <a:t>Mediates the interaction of proteins with other molecules, including other proteins </a:t>
            </a:r>
          </a:p>
          <a:p>
            <a:pPr>
              <a:lnSpc>
                <a:spcPts val="2520"/>
              </a:lnSpc>
              <a:spcBef>
                <a:spcPct val="0"/>
              </a:spcBef>
            </a:pPr>
            <a:endParaRPr lang="en-US" sz="1800">
              <a:solidFill>
                <a:srgbClr val="0A4247"/>
              </a:solidFill>
              <a:latin typeface="HK Grotesk"/>
            </a:endParaRPr>
          </a:p>
        </p:txBody>
      </p:sp>
      <p:sp>
        <p:nvSpPr>
          <p:cNvPr id="26" name="TextBox 26"/>
          <p:cNvSpPr txBox="1"/>
          <p:nvPr/>
        </p:nvSpPr>
        <p:spPr>
          <a:xfrm>
            <a:off x="1142447" y="2404656"/>
            <a:ext cx="11583437" cy="701609"/>
          </a:xfrm>
          <a:prstGeom prst="rect">
            <a:avLst/>
          </a:prstGeom>
        </p:spPr>
        <p:txBody>
          <a:bodyPr lIns="0" tIns="0" rIns="0" bIns="0" rtlCol="0" anchor="t">
            <a:spAutoFit/>
          </a:bodyPr>
          <a:lstStyle/>
          <a:p>
            <a:pPr>
              <a:lnSpc>
                <a:spcPts val="2799"/>
              </a:lnSpc>
              <a:spcBef>
                <a:spcPct val="0"/>
              </a:spcBef>
            </a:pPr>
            <a:r>
              <a:rPr lang="en-US" sz="1999" dirty="0">
                <a:solidFill>
                  <a:srgbClr val="0A4247"/>
                </a:solidFill>
                <a:latin typeface="HK Grotesk Bold"/>
              </a:rPr>
              <a:t>The Hydrophobic-polar (HP) model developed by Ken Dill is used in optimization to predict the most stable conformation of a protein.</a:t>
            </a:r>
          </a:p>
        </p:txBody>
      </p:sp>
      <p:grpSp>
        <p:nvGrpSpPr>
          <p:cNvPr id="27" name="Group 27"/>
          <p:cNvGrpSpPr/>
          <p:nvPr/>
        </p:nvGrpSpPr>
        <p:grpSpPr>
          <a:xfrm>
            <a:off x="814581" y="4008766"/>
            <a:ext cx="8215747" cy="5595687"/>
            <a:chOff x="0" y="0"/>
            <a:chExt cx="2163818" cy="1473761"/>
          </a:xfrm>
        </p:grpSpPr>
        <p:sp>
          <p:nvSpPr>
            <p:cNvPr id="28" name="Freeform 28"/>
            <p:cNvSpPr/>
            <p:nvPr/>
          </p:nvSpPr>
          <p:spPr>
            <a:xfrm>
              <a:off x="0" y="0"/>
              <a:ext cx="2163818" cy="1473761"/>
            </a:xfrm>
            <a:custGeom>
              <a:avLst/>
              <a:gdLst/>
              <a:ahLst/>
              <a:cxnLst/>
              <a:rect l="l" t="t" r="r" b="b"/>
              <a:pathLst>
                <a:path w="2163818" h="1473761">
                  <a:moveTo>
                    <a:pt x="0" y="0"/>
                  </a:moveTo>
                  <a:lnTo>
                    <a:pt x="2163818" y="0"/>
                  </a:lnTo>
                  <a:lnTo>
                    <a:pt x="2163818" y="1473761"/>
                  </a:lnTo>
                  <a:lnTo>
                    <a:pt x="0" y="1473761"/>
                  </a:lnTo>
                  <a:close/>
                </a:path>
              </a:pathLst>
            </a:custGeom>
            <a:solidFill>
              <a:srgbClr val="4D1354">
                <a:alpha val="12941"/>
              </a:srgbClr>
            </a:solidFill>
          </p:spPr>
        </p:sp>
        <p:sp>
          <p:nvSpPr>
            <p:cNvPr id="29" name="TextBox 29"/>
            <p:cNvSpPr txBox="1"/>
            <p:nvPr/>
          </p:nvSpPr>
          <p:spPr>
            <a:xfrm>
              <a:off x="0" y="-47625"/>
              <a:ext cx="2163818" cy="1521386"/>
            </a:xfrm>
            <a:prstGeom prst="rect">
              <a:avLst/>
            </a:prstGeom>
          </p:spPr>
          <p:txBody>
            <a:bodyPr lIns="50800" tIns="50800" rIns="50800" bIns="50800" rtlCol="0" anchor="ctr"/>
            <a:lstStyle/>
            <a:p>
              <a:pPr algn="ctr">
                <a:lnSpc>
                  <a:spcPts val="3738"/>
                </a:lnSpc>
              </a:pPr>
              <a:endParaRPr/>
            </a:p>
          </p:txBody>
        </p:sp>
      </p:grpSp>
      <p:sp>
        <p:nvSpPr>
          <p:cNvPr id="30" name="Freeform 30"/>
          <p:cNvSpPr/>
          <p:nvPr/>
        </p:nvSpPr>
        <p:spPr>
          <a:xfrm rot="-9191850">
            <a:off x="4046154" y="8376939"/>
            <a:ext cx="1929856" cy="1428094"/>
          </a:xfrm>
          <a:custGeom>
            <a:avLst/>
            <a:gdLst/>
            <a:ahLst/>
            <a:cxnLst/>
            <a:rect l="l" t="t" r="r" b="b"/>
            <a:pathLst>
              <a:path w="1929856" h="1428094">
                <a:moveTo>
                  <a:pt x="0" y="0"/>
                </a:moveTo>
                <a:lnTo>
                  <a:pt x="1929856" y="0"/>
                </a:lnTo>
                <a:lnTo>
                  <a:pt x="1929856" y="1428093"/>
                </a:lnTo>
                <a:lnTo>
                  <a:pt x="0" y="14280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1" name="TextBox 31"/>
          <p:cNvSpPr txBox="1"/>
          <p:nvPr/>
        </p:nvSpPr>
        <p:spPr>
          <a:xfrm>
            <a:off x="2426338" y="8666822"/>
            <a:ext cx="742272" cy="382254"/>
          </a:xfrm>
          <a:prstGeom prst="rect">
            <a:avLst/>
          </a:prstGeom>
        </p:spPr>
        <p:txBody>
          <a:bodyPr lIns="0" tIns="0" rIns="0" bIns="0" rtlCol="0" anchor="t">
            <a:spAutoFit/>
          </a:bodyPr>
          <a:lstStyle/>
          <a:p>
            <a:pPr>
              <a:lnSpc>
                <a:spcPts val="3079"/>
              </a:lnSpc>
              <a:spcBef>
                <a:spcPct val="0"/>
              </a:spcBef>
            </a:pPr>
            <a:r>
              <a:rPr lang="en-US" sz="2199" dirty="0">
                <a:solidFill>
                  <a:srgbClr val="4D1354"/>
                </a:solidFill>
                <a:latin typeface="HK Grotesk Bold"/>
              </a:rPr>
              <a:t>Input</a:t>
            </a:r>
          </a:p>
        </p:txBody>
      </p:sp>
      <p:sp>
        <p:nvSpPr>
          <p:cNvPr id="32" name="TextBox 32"/>
          <p:cNvSpPr txBox="1"/>
          <p:nvPr/>
        </p:nvSpPr>
        <p:spPr>
          <a:xfrm>
            <a:off x="3352728" y="9781168"/>
            <a:ext cx="3316708" cy="382254"/>
          </a:xfrm>
          <a:prstGeom prst="rect">
            <a:avLst/>
          </a:prstGeom>
        </p:spPr>
        <p:txBody>
          <a:bodyPr lIns="0" tIns="0" rIns="0" bIns="0" rtlCol="0" anchor="t">
            <a:spAutoFit/>
          </a:bodyPr>
          <a:lstStyle/>
          <a:p>
            <a:pPr>
              <a:lnSpc>
                <a:spcPts val="3079"/>
              </a:lnSpc>
              <a:spcBef>
                <a:spcPct val="0"/>
              </a:spcBef>
            </a:pPr>
            <a:r>
              <a:rPr lang="en-US" sz="2199" dirty="0">
                <a:solidFill>
                  <a:srgbClr val="4D1354"/>
                </a:solidFill>
                <a:latin typeface="HK Grotesk Bold"/>
              </a:rPr>
              <a:t>Optimization Algorithms</a:t>
            </a:r>
          </a:p>
        </p:txBody>
      </p:sp>
      <p:sp>
        <p:nvSpPr>
          <p:cNvPr id="33" name="TextBox 33"/>
          <p:cNvSpPr txBox="1"/>
          <p:nvPr/>
        </p:nvSpPr>
        <p:spPr>
          <a:xfrm>
            <a:off x="6544312" y="8742405"/>
            <a:ext cx="992892" cy="382254"/>
          </a:xfrm>
          <a:prstGeom prst="rect">
            <a:avLst/>
          </a:prstGeom>
        </p:spPr>
        <p:txBody>
          <a:bodyPr lIns="0" tIns="0" rIns="0" bIns="0" rtlCol="0" anchor="t">
            <a:spAutoFit/>
          </a:bodyPr>
          <a:lstStyle/>
          <a:p>
            <a:pPr>
              <a:lnSpc>
                <a:spcPts val="3079"/>
              </a:lnSpc>
              <a:spcBef>
                <a:spcPct val="0"/>
              </a:spcBef>
            </a:pPr>
            <a:r>
              <a:rPr lang="en-US" sz="2199" dirty="0">
                <a:solidFill>
                  <a:srgbClr val="4D1354"/>
                </a:solidFill>
                <a:latin typeface="HK Grotesk Bold"/>
              </a:rPr>
              <a:t>Output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0D7D9"/>
        </a:solidFill>
        <a:effectLst/>
      </p:bgPr>
    </p:bg>
    <p:spTree>
      <p:nvGrpSpPr>
        <p:cNvPr id="1" name=""/>
        <p:cNvGrpSpPr/>
        <p:nvPr/>
      </p:nvGrpSpPr>
      <p:grpSpPr>
        <a:xfrm>
          <a:off x="0" y="0"/>
          <a:ext cx="0" cy="0"/>
          <a:chOff x="0" y="0"/>
          <a:chExt cx="0" cy="0"/>
        </a:xfrm>
      </p:grpSpPr>
      <p:sp>
        <p:nvSpPr>
          <p:cNvPr id="2" name="Freeform 2"/>
          <p:cNvSpPr/>
          <p:nvPr/>
        </p:nvSpPr>
        <p:spPr>
          <a:xfrm rot="-2700000">
            <a:off x="15478544" y="-1101260"/>
            <a:ext cx="4209775" cy="4074702"/>
          </a:xfrm>
          <a:custGeom>
            <a:avLst/>
            <a:gdLst/>
            <a:ahLst/>
            <a:cxnLst/>
            <a:rect l="l" t="t" r="r" b="b"/>
            <a:pathLst>
              <a:path w="4209775" h="4074702">
                <a:moveTo>
                  <a:pt x="0" y="0"/>
                </a:moveTo>
                <a:lnTo>
                  <a:pt x="4209775" y="0"/>
                </a:lnTo>
                <a:lnTo>
                  <a:pt x="4209775" y="4074702"/>
                </a:lnTo>
                <a:lnTo>
                  <a:pt x="0" y="4074702"/>
                </a:lnTo>
                <a:lnTo>
                  <a:pt x="0" y="0"/>
                </a:lnTo>
                <a:close/>
              </a:path>
            </a:pathLst>
          </a:custGeom>
          <a:blipFill>
            <a:blip r:embed="rId2"/>
            <a:stretch>
              <a:fillRect l="-32343" t="-90472" r="-30903" b="-62515"/>
            </a:stretch>
          </a:blipFill>
        </p:spPr>
      </p:sp>
      <p:sp>
        <p:nvSpPr>
          <p:cNvPr id="3" name="Freeform 3"/>
          <p:cNvSpPr/>
          <p:nvPr/>
        </p:nvSpPr>
        <p:spPr>
          <a:xfrm>
            <a:off x="289017" y="289017"/>
            <a:ext cx="739683" cy="739683"/>
          </a:xfrm>
          <a:custGeom>
            <a:avLst/>
            <a:gdLst/>
            <a:ahLst/>
            <a:cxnLst/>
            <a:rect l="l" t="t" r="r" b="b"/>
            <a:pathLst>
              <a:path w="739683" h="739683">
                <a:moveTo>
                  <a:pt x="0" y="0"/>
                </a:moveTo>
                <a:lnTo>
                  <a:pt x="739683" y="0"/>
                </a:lnTo>
                <a:lnTo>
                  <a:pt x="739683" y="739683"/>
                </a:lnTo>
                <a:lnTo>
                  <a:pt x="0" y="739683"/>
                </a:lnTo>
                <a:lnTo>
                  <a:pt x="0" y="0"/>
                </a:lnTo>
                <a:close/>
              </a:path>
            </a:pathLst>
          </a:custGeom>
          <a:blipFill>
            <a:blip r:embed="rId3"/>
            <a:stretch>
              <a:fillRect/>
            </a:stretch>
          </a:blipFill>
        </p:spPr>
      </p:sp>
      <p:sp>
        <p:nvSpPr>
          <p:cNvPr id="4" name="TextBox 4"/>
          <p:cNvSpPr txBox="1"/>
          <p:nvPr/>
        </p:nvSpPr>
        <p:spPr>
          <a:xfrm>
            <a:off x="1028700" y="1047750"/>
            <a:ext cx="11697184" cy="1525946"/>
          </a:xfrm>
          <a:prstGeom prst="rect">
            <a:avLst/>
          </a:prstGeom>
        </p:spPr>
        <p:txBody>
          <a:bodyPr lIns="0" tIns="0" rIns="0" bIns="0" rtlCol="0" anchor="t">
            <a:spAutoFit/>
          </a:bodyPr>
          <a:lstStyle/>
          <a:p>
            <a:pPr>
              <a:lnSpc>
                <a:spcPts val="12284"/>
              </a:lnSpc>
            </a:pPr>
            <a:r>
              <a:rPr lang="en-US" sz="10410">
                <a:solidFill>
                  <a:srgbClr val="0A4247"/>
                </a:solidFill>
                <a:latin typeface="HK Grotesk Bold"/>
              </a:rPr>
              <a:t>HP-model</a:t>
            </a:r>
          </a:p>
        </p:txBody>
      </p:sp>
      <p:sp>
        <p:nvSpPr>
          <p:cNvPr id="5" name="TextBox 5"/>
          <p:cNvSpPr txBox="1"/>
          <p:nvPr/>
        </p:nvSpPr>
        <p:spPr>
          <a:xfrm>
            <a:off x="17259300" y="9258300"/>
            <a:ext cx="510945" cy="444669"/>
          </a:xfrm>
          <a:prstGeom prst="rect">
            <a:avLst/>
          </a:prstGeom>
        </p:spPr>
        <p:txBody>
          <a:bodyPr lIns="0" tIns="0" rIns="0" bIns="0" rtlCol="0" anchor="t">
            <a:spAutoFit/>
          </a:bodyPr>
          <a:lstStyle/>
          <a:p>
            <a:pPr marL="0" lvl="0" indent="0" algn="l">
              <a:lnSpc>
                <a:spcPts val="3449"/>
              </a:lnSpc>
              <a:spcBef>
                <a:spcPct val="0"/>
              </a:spcBef>
            </a:pPr>
            <a:r>
              <a:rPr lang="en-US" sz="2923">
                <a:solidFill>
                  <a:srgbClr val="0A4247">
                    <a:alpha val="36863"/>
                  </a:srgbClr>
                </a:solidFill>
                <a:latin typeface="HK Grotesk Bold"/>
              </a:rPr>
              <a:t>09</a:t>
            </a:r>
          </a:p>
        </p:txBody>
      </p:sp>
      <p:sp>
        <p:nvSpPr>
          <p:cNvPr id="6" name="TextBox 6"/>
          <p:cNvSpPr txBox="1"/>
          <p:nvPr/>
        </p:nvSpPr>
        <p:spPr>
          <a:xfrm>
            <a:off x="1067107" y="2419007"/>
            <a:ext cx="11658777" cy="701609"/>
          </a:xfrm>
          <a:prstGeom prst="rect">
            <a:avLst/>
          </a:prstGeom>
        </p:spPr>
        <p:txBody>
          <a:bodyPr lIns="0" tIns="0" rIns="0" bIns="0" rtlCol="0" anchor="t">
            <a:spAutoFit/>
          </a:bodyPr>
          <a:lstStyle/>
          <a:p>
            <a:pPr>
              <a:lnSpc>
                <a:spcPts val="2799"/>
              </a:lnSpc>
              <a:spcBef>
                <a:spcPct val="0"/>
              </a:spcBef>
            </a:pPr>
            <a:r>
              <a:rPr lang="en-US" sz="1999" dirty="0">
                <a:solidFill>
                  <a:srgbClr val="0A4247"/>
                </a:solidFill>
                <a:latin typeface="HK Grotesk Bold"/>
              </a:rPr>
              <a:t>The Hydrophobic-polar (HP) model developed by Ken Dill is used in optimization to predict the most stable conformation of a protein. </a:t>
            </a:r>
          </a:p>
        </p:txBody>
      </p:sp>
      <p:grpSp>
        <p:nvGrpSpPr>
          <p:cNvPr id="83" name="Group 83"/>
          <p:cNvGrpSpPr/>
          <p:nvPr/>
        </p:nvGrpSpPr>
        <p:grpSpPr>
          <a:xfrm>
            <a:off x="1067107" y="3966204"/>
            <a:ext cx="2903539" cy="3939909"/>
            <a:chOff x="0" y="0"/>
            <a:chExt cx="3871385" cy="5253212"/>
          </a:xfrm>
        </p:grpSpPr>
        <p:grpSp>
          <p:nvGrpSpPr>
            <p:cNvPr id="84" name="Group 84"/>
            <p:cNvGrpSpPr/>
            <p:nvPr/>
          </p:nvGrpSpPr>
          <p:grpSpPr>
            <a:xfrm>
              <a:off x="0" y="0"/>
              <a:ext cx="3871385" cy="5253212"/>
              <a:chOff x="0" y="0"/>
              <a:chExt cx="764718" cy="1037671"/>
            </a:xfrm>
          </p:grpSpPr>
          <p:sp>
            <p:nvSpPr>
              <p:cNvPr id="85" name="Freeform 85"/>
              <p:cNvSpPr/>
              <p:nvPr/>
            </p:nvSpPr>
            <p:spPr>
              <a:xfrm>
                <a:off x="0" y="0"/>
                <a:ext cx="764718" cy="1037671"/>
              </a:xfrm>
              <a:custGeom>
                <a:avLst/>
                <a:gdLst/>
                <a:ahLst/>
                <a:cxnLst/>
                <a:rect l="l" t="t" r="r" b="b"/>
                <a:pathLst>
                  <a:path w="764718" h="1037671">
                    <a:moveTo>
                      <a:pt x="0" y="0"/>
                    </a:moveTo>
                    <a:lnTo>
                      <a:pt x="764718" y="0"/>
                    </a:lnTo>
                    <a:lnTo>
                      <a:pt x="764718" y="1037671"/>
                    </a:lnTo>
                    <a:lnTo>
                      <a:pt x="0" y="1037671"/>
                    </a:lnTo>
                    <a:close/>
                  </a:path>
                </a:pathLst>
              </a:custGeom>
              <a:solidFill>
                <a:srgbClr val="4D1354">
                  <a:alpha val="12941"/>
                </a:srgbClr>
              </a:solidFill>
            </p:spPr>
          </p:sp>
          <p:sp>
            <p:nvSpPr>
              <p:cNvPr id="86" name="TextBox 86"/>
              <p:cNvSpPr txBox="1"/>
              <p:nvPr/>
            </p:nvSpPr>
            <p:spPr>
              <a:xfrm>
                <a:off x="0" y="-47625"/>
                <a:ext cx="764718" cy="1085296"/>
              </a:xfrm>
              <a:prstGeom prst="rect">
                <a:avLst/>
              </a:prstGeom>
            </p:spPr>
            <p:txBody>
              <a:bodyPr lIns="50800" tIns="50800" rIns="50800" bIns="50800" rtlCol="0" anchor="ctr"/>
              <a:lstStyle/>
              <a:p>
                <a:pPr algn="ctr">
                  <a:lnSpc>
                    <a:spcPts val="3738"/>
                  </a:lnSpc>
                </a:pPr>
                <a:endParaRPr/>
              </a:p>
            </p:txBody>
          </p:sp>
        </p:grpSp>
        <p:sp>
          <p:nvSpPr>
            <p:cNvPr id="87" name="Freeform 87"/>
            <p:cNvSpPr/>
            <p:nvPr/>
          </p:nvSpPr>
          <p:spPr>
            <a:xfrm>
              <a:off x="852396" y="1411216"/>
              <a:ext cx="2166594" cy="1628949"/>
            </a:xfrm>
            <a:custGeom>
              <a:avLst/>
              <a:gdLst/>
              <a:ahLst/>
              <a:cxnLst/>
              <a:rect l="l" t="t" r="r" b="b"/>
              <a:pathLst>
                <a:path w="2166594" h="1628949">
                  <a:moveTo>
                    <a:pt x="0" y="0"/>
                  </a:moveTo>
                  <a:lnTo>
                    <a:pt x="2166594" y="0"/>
                  </a:lnTo>
                  <a:lnTo>
                    <a:pt x="2166594" y="1628949"/>
                  </a:lnTo>
                  <a:lnTo>
                    <a:pt x="0" y="1628949"/>
                  </a:lnTo>
                  <a:lnTo>
                    <a:pt x="0" y="0"/>
                  </a:lnTo>
                  <a:close/>
                </a:path>
              </a:pathLst>
            </a:custGeom>
            <a:blipFill>
              <a:blip r:embed="rId4"/>
              <a:stretch>
                <a:fillRect t="-18015" b="-16617"/>
              </a:stretch>
            </a:blipFill>
          </p:spPr>
        </p:sp>
        <p:sp>
          <p:nvSpPr>
            <p:cNvPr id="88" name="TextBox 88"/>
            <p:cNvSpPr txBox="1"/>
            <p:nvPr/>
          </p:nvSpPr>
          <p:spPr>
            <a:xfrm>
              <a:off x="159807" y="501886"/>
              <a:ext cx="3551771" cy="525057"/>
            </a:xfrm>
            <a:prstGeom prst="rect">
              <a:avLst/>
            </a:prstGeom>
          </p:spPr>
          <p:txBody>
            <a:bodyPr lIns="0" tIns="0" rIns="0" bIns="0" rtlCol="0" anchor="t">
              <a:spAutoFit/>
            </a:bodyPr>
            <a:lstStyle/>
            <a:p>
              <a:pPr algn="ctr">
                <a:lnSpc>
                  <a:spcPts val="3360"/>
                </a:lnSpc>
                <a:spcBef>
                  <a:spcPct val="0"/>
                </a:spcBef>
              </a:pPr>
              <a:r>
                <a:rPr lang="en-US" sz="2400" dirty="0">
                  <a:solidFill>
                    <a:srgbClr val="0A4247"/>
                  </a:solidFill>
                  <a:latin typeface="HK Grotesk Bold"/>
                </a:rPr>
                <a:t> 20 to 2 acids </a:t>
              </a:r>
            </a:p>
          </p:txBody>
        </p:sp>
        <p:sp>
          <p:nvSpPr>
            <p:cNvPr id="89" name="Freeform 89"/>
            <p:cNvSpPr/>
            <p:nvPr/>
          </p:nvSpPr>
          <p:spPr>
            <a:xfrm>
              <a:off x="852396" y="4025837"/>
              <a:ext cx="527264" cy="527264"/>
            </a:xfrm>
            <a:custGeom>
              <a:avLst/>
              <a:gdLst/>
              <a:ahLst/>
              <a:cxnLst/>
              <a:rect l="l" t="t" r="r" b="b"/>
              <a:pathLst>
                <a:path w="527264" h="527264">
                  <a:moveTo>
                    <a:pt x="0" y="0"/>
                  </a:moveTo>
                  <a:lnTo>
                    <a:pt x="527264" y="0"/>
                  </a:lnTo>
                  <a:lnTo>
                    <a:pt x="527264" y="527264"/>
                  </a:lnTo>
                  <a:lnTo>
                    <a:pt x="0" y="5272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0" name="TextBox 90"/>
            <p:cNvSpPr txBox="1"/>
            <p:nvPr/>
          </p:nvSpPr>
          <p:spPr>
            <a:xfrm>
              <a:off x="636558" y="3380086"/>
              <a:ext cx="958939" cy="449747"/>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HK Grotesk Bold"/>
                </a:rPr>
                <a:t>H</a:t>
              </a:r>
            </a:p>
          </p:txBody>
        </p:sp>
        <p:sp>
          <p:nvSpPr>
            <p:cNvPr id="91" name="Freeform 91"/>
            <p:cNvSpPr/>
            <p:nvPr/>
          </p:nvSpPr>
          <p:spPr>
            <a:xfrm>
              <a:off x="2491725" y="4025837"/>
              <a:ext cx="527264" cy="527264"/>
            </a:xfrm>
            <a:custGeom>
              <a:avLst/>
              <a:gdLst/>
              <a:ahLst/>
              <a:cxnLst/>
              <a:rect l="l" t="t" r="r" b="b"/>
              <a:pathLst>
                <a:path w="527264" h="527264">
                  <a:moveTo>
                    <a:pt x="0" y="0"/>
                  </a:moveTo>
                  <a:lnTo>
                    <a:pt x="527265" y="0"/>
                  </a:lnTo>
                  <a:lnTo>
                    <a:pt x="527265" y="527264"/>
                  </a:lnTo>
                  <a:lnTo>
                    <a:pt x="0" y="52726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2" name="TextBox 92"/>
            <p:cNvSpPr txBox="1"/>
            <p:nvPr/>
          </p:nvSpPr>
          <p:spPr>
            <a:xfrm>
              <a:off x="2275888" y="3373540"/>
              <a:ext cx="958939" cy="449747"/>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HK Grotesk Bold"/>
                </a:rPr>
                <a:t>P</a:t>
              </a:r>
            </a:p>
          </p:txBody>
        </p:sp>
      </p:grpSp>
      <p:grpSp>
        <p:nvGrpSpPr>
          <p:cNvPr id="7" name="Group 7"/>
          <p:cNvGrpSpPr/>
          <p:nvPr/>
        </p:nvGrpSpPr>
        <p:grpSpPr>
          <a:xfrm>
            <a:off x="11031635" y="3966204"/>
            <a:ext cx="6227665" cy="3939909"/>
            <a:chOff x="0" y="0"/>
            <a:chExt cx="8303553" cy="5253212"/>
          </a:xfrm>
        </p:grpSpPr>
        <p:grpSp>
          <p:nvGrpSpPr>
            <p:cNvPr id="8" name="Group 8"/>
            <p:cNvGrpSpPr/>
            <p:nvPr/>
          </p:nvGrpSpPr>
          <p:grpSpPr>
            <a:xfrm>
              <a:off x="0" y="0"/>
              <a:ext cx="8303553" cy="5253212"/>
              <a:chOff x="0" y="0"/>
              <a:chExt cx="1640208" cy="1037671"/>
            </a:xfrm>
          </p:grpSpPr>
          <p:sp>
            <p:nvSpPr>
              <p:cNvPr id="9" name="Freeform 9"/>
              <p:cNvSpPr/>
              <p:nvPr/>
            </p:nvSpPr>
            <p:spPr>
              <a:xfrm>
                <a:off x="0" y="0"/>
                <a:ext cx="1640208" cy="1037671"/>
              </a:xfrm>
              <a:custGeom>
                <a:avLst/>
                <a:gdLst/>
                <a:ahLst/>
                <a:cxnLst/>
                <a:rect l="l" t="t" r="r" b="b"/>
                <a:pathLst>
                  <a:path w="1640208" h="1037671">
                    <a:moveTo>
                      <a:pt x="0" y="0"/>
                    </a:moveTo>
                    <a:lnTo>
                      <a:pt x="1640208" y="0"/>
                    </a:lnTo>
                    <a:lnTo>
                      <a:pt x="1640208" y="1037671"/>
                    </a:lnTo>
                    <a:lnTo>
                      <a:pt x="0" y="1037671"/>
                    </a:lnTo>
                    <a:close/>
                  </a:path>
                </a:pathLst>
              </a:custGeom>
              <a:solidFill>
                <a:srgbClr val="4D1354">
                  <a:alpha val="12941"/>
                </a:srgbClr>
              </a:solidFill>
            </p:spPr>
          </p:sp>
          <p:sp>
            <p:nvSpPr>
              <p:cNvPr id="10" name="TextBox 10"/>
              <p:cNvSpPr txBox="1"/>
              <p:nvPr/>
            </p:nvSpPr>
            <p:spPr>
              <a:xfrm>
                <a:off x="0" y="-47625"/>
                <a:ext cx="1640208" cy="1085296"/>
              </a:xfrm>
              <a:prstGeom prst="rect">
                <a:avLst/>
              </a:prstGeom>
            </p:spPr>
            <p:txBody>
              <a:bodyPr lIns="50800" tIns="50800" rIns="50800" bIns="50800" rtlCol="0" anchor="ctr"/>
              <a:lstStyle/>
              <a:p>
                <a:pPr algn="ctr">
                  <a:lnSpc>
                    <a:spcPts val="3738"/>
                  </a:lnSpc>
                </a:pPr>
                <a:endParaRPr/>
              </a:p>
            </p:txBody>
          </p:sp>
        </p:grpSp>
        <p:sp>
          <p:nvSpPr>
            <p:cNvPr id="11" name="TextBox 11"/>
            <p:cNvSpPr txBox="1"/>
            <p:nvPr/>
          </p:nvSpPr>
          <p:spPr>
            <a:xfrm>
              <a:off x="546511" y="501886"/>
              <a:ext cx="7291083" cy="525057"/>
            </a:xfrm>
            <a:prstGeom prst="rect">
              <a:avLst/>
            </a:prstGeom>
          </p:spPr>
          <p:txBody>
            <a:bodyPr lIns="0" tIns="0" rIns="0" bIns="0" rtlCol="0" anchor="t">
              <a:spAutoFit/>
            </a:bodyPr>
            <a:lstStyle/>
            <a:p>
              <a:pPr algn="ctr">
                <a:lnSpc>
                  <a:spcPts val="3359"/>
                </a:lnSpc>
                <a:spcBef>
                  <a:spcPct val="0"/>
                </a:spcBef>
              </a:pPr>
              <a:r>
                <a:rPr lang="en-US" sz="2400">
                  <a:solidFill>
                    <a:srgbClr val="0A4247"/>
                  </a:solidFill>
                  <a:latin typeface="HK Grotesk Bold"/>
                </a:rPr>
                <a:t>Insulin - 51 amino acids</a:t>
              </a:r>
            </a:p>
          </p:txBody>
        </p:sp>
        <p:sp>
          <p:nvSpPr>
            <p:cNvPr id="12" name="TextBox 12"/>
            <p:cNvSpPr txBox="1"/>
            <p:nvPr/>
          </p:nvSpPr>
          <p:spPr>
            <a:xfrm>
              <a:off x="546511" y="1431561"/>
              <a:ext cx="4339387" cy="794129"/>
            </a:xfrm>
            <a:prstGeom prst="rect">
              <a:avLst/>
            </a:prstGeom>
          </p:spPr>
          <p:txBody>
            <a:bodyPr lIns="0" tIns="0" rIns="0" bIns="0" rtlCol="0" anchor="t">
              <a:spAutoFit/>
            </a:bodyPr>
            <a:lstStyle/>
            <a:p>
              <a:pPr>
                <a:lnSpc>
                  <a:spcPts val="2360"/>
                </a:lnSpc>
                <a:spcBef>
                  <a:spcPct val="0"/>
                </a:spcBef>
              </a:pPr>
              <a:r>
                <a:rPr lang="en-US" sz="2000">
                  <a:solidFill>
                    <a:srgbClr val="0A4247"/>
                  </a:solidFill>
                  <a:latin typeface="HK Grotesk Bold"/>
                </a:rPr>
                <a:t>Chain A - 21 amino acids</a:t>
              </a:r>
            </a:p>
            <a:p>
              <a:pPr>
                <a:lnSpc>
                  <a:spcPts val="2360"/>
                </a:lnSpc>
                <a:spcBef>
                  <a:spcPct val="0"/>
                </a:spcBef>
              </a:pPr>
              <a:r>
                <a:rPr lang="en-US" sz="2000">
                  <a:solidFill>
                    <a:srgbClr val="FFFFFF"/>
                  </a:solidFill>
                  <a:latin typeface="HK Grotesk"/>
                </a:rPr>
                <a:t>HPPPHHHPPPHHHPPPHP</a:t>
              </a:r>
            </a:p>
          </p:txBody>
        </p:sp>
        <p:sp>
          <p:nvSpPr>
            <p:cNvPr id="13" name="Freeform 13"/>
            <p:cNvSpPr/>
            <p:nvPr/>
          </p:nvSpPr>
          <p:spPr>
            <a:xfrm>
              <a:off x="546511" y="2554715"/>
              <a:ext cx="264339" cy="264339"/>
            </a:xfrm>
            <a:custGeom>
              <a:avLst/>
              <a:gdLst/>
              <a:ahLst/>
              <a:cxnLst/>
              <a:rect l="l" t="t" r="r" b="b"/>
              <a:pathLst>
                <a:path w="264339" h="264339">
                  <a:moveTo>
                    <a:pt x="0" y="0"/>
                  </a:moveTo>
                  <a:lnTo>
                    <a:pt x="264339" y="0"/>
                  </a:lnTo>
                  <a:lnTo>
                    <a:pt x="264339" y="264340"/>
                  </a:lnTo>
                  <a:lnTo>
                    <a:pt x="0" y="2643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AutoShape 14"/>
            <p:cNvSpPr/>
            <p:nvPr/>
          </p:nvSpPr>
          <p:spPr>
            <a:xfrm flipV="1">
              <a:off x="810850" y="2683822"/>
              <a:ext cx="4032155" cy="2965"/>
            </a:xfrm>
            <a:prstGeom prst="line">
              <a:avLst/>
            </a:prstGeom>
            <a:ln w="12700" cap="flat">
              <a:solidFill>
                <a:srgbClr val="000000"/>
              </a:solidFill>
              <a:prstDash val="solid"/>
              <a:headEnd type="none" w="sm" len="sm"/>
              <a:tailEnd type="none" w="sm" len="sm"/>
            </a:ln>
          </p:spPr>
        </p:sp>
        <p:sp>
          <p:nvSpPr>
            <p:cNvPr id="15" name="Freeform 15"/>
            <p:cNvSpPr/>
            <p:nvPr/>
          </p:nvSpPr>
          <p:spPr>
            <a:xfrm>
              <a:off x="917036" y="2545303"/>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a:off x="4576427" y="2545303"/>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1648914" y="2553136"/>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2014853" y="2545303"/>
              <a:ext cx="264339" cy="264339"/>
            </a:xfrm>
            <a:custGeom>
              <a:avLst/>
              <a:gdLst/>
              <a:ahLst/>
              <a:cxnLst/>
              <a:rect l="l" t="t" r="r" b="b"/>
              <a:pathLst>
                <a:path w="264339" h="264339">
                  <a:moveTo>
                    <a:pt x="0" y="0"/>
                  </a:moveTo>
                  <a:lnTo>
                    <a:pt x="264340" y="0"/>
                  </a:lnTo>
                  <a:lnTo>
                    <a:pt x="264340" y="264339"/>
                  </a:lnTo>
                  <a:lnTo>
                    <a:pt x="0" y="2643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Freeform 19"/>
            <p:cNvSpPr/>
            <p:nvPr/>
          </p:nvSpPr>
          <p:spPr>
            <a:xfrm>
              <a:off x="2380793" y="2545303"/>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20"/>
            <p:cNvSpPr/>
            <p:nvPr/>
          </p:nvSpPr>
          <p:spPr>
            <a:xfrm>
              <a:off x="2746732" y="2560968"/>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Freeform 21"/>
            <p:cNvSpPr/>
            <p:nvPr/>
          </p:nvSpPr>
          <p:spPr>
            <a:xfrm>
              <a:off x="3112671" y="2554715"/>
              <a:ext cx="264339" cy="264339"/>
            </a:xfrm>
            <a:custGeom>
              <a:avLst/>
              <a:gdLst/>
              <a:ahLst/>
              <a:cxnLst/>
              <a:rect l="l" t="t" r="r" b="b"/>
              <a:pathLst>
                <a:path w="264339" h="264339">
                  <a:moveTo>
                    <a:pt x="0" y="0"/>
                  </a:moveTo>
                  <a:lnTo>
                    <a:pt x="264339" y="0"/>
                  </a:lnTo>
                  <a:lnTo>
                    <a:pt x="264339" y="264340"/>
                  </a:lnTo>
                  <a:lnTo>
                    <a:pt x="0" y="2643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Freeform 22"/>
            <p:cNvSpPr/>
            <p:nvPr/>
          </p:nvSpPr>
          <p:spPr>
            <a:xfrm>
              <a:off x="3478610" y="2560968"/>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Freeform 23"/>
            <p:cNvSpPr/>
            <p:nvPr/>
          </p:nvSpPr>
          <p:spPr>
            <a:xfrm>
              <a:off x="1282975" y="2545303"/>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4" name="Freeform 24"/>
            <p:cNvSpPr/>
            <p:nvPr/>
          </p:nvSpPr>
          <p:spPr>
            <a:xfrm>
              <a:off x="4210488" y="2545303"/>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5" name="Freeform 25"/>
            <p:cNvSpPr/>
            <p:nvPr/>
          </p:nvSpPr>
          <p:spPr>
            <a:xfrm>
              <a:off x="3844549" y="2560968"/>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6" name="TextBox 26"/>
            <p:cNvSpPr txBox="1"/>
            <p:nvPr/>
          </p:nvSpPr>
          <p:spPr>
            <a:xfrm>
              <a:off x="546511" y="3231707"/>
              <a:ext cx="6409862" cy="794129"/>
            </a:xfrm>
            <a:prstGeom prst="rect">
              <a:avLst/>
            </a:prstGeom>
          </p:spPr>
          <p:txBody>
            <a:bodyPr lIns="0" tIns="0" rIns="0" bIns="0" rtlCol="0" anchor="t">
              <a:spAutoFit/>
            </a:bodyPr>
            <a:lstStyle/>
            <a:p>
              <a:pPr algn="just">
                <a:lnSpc>
                  <a:spcPts val="2360"/>
                </a:lnSpc>
                <a:spcBef>
                  <a:spcPct val="0"/>
                </a:spcBef>
              </a:pPr>
              <a:r>
                <a:rPr lang="en-US" sz="2000" dirty="0">
                  <a:solidFill>
                    <a:srgbClr val="0A4247"/>
                  </a:solidFill>
                  <a:latin typeface="HK Grotesk Bold"/>
                </a:rPr>
                <a:t>Chain B - 30 amino acids</a:t>
              </a:r>
            </a:p>
            <a:p>
              <a:pPr algn="just">
                <a:lnSpc>
                  <a:spcPts val="2360"/>
                </a:lnSpc>
                <a:spcBef>
                  <a:spcPct val="0"/>
                </a:spcBef>
              </a:pPr>
              <a:r>
                <a:rPr lang="en-US" sz="2000" dirty="0">
                  <a:solidFill>
                    <a:srgbClr val="FFFFFF"/>
                  </a:solidFill>
                  <a:latin typeface="HK Grotesk"/>
                </a:rPr>
                <a:t>HPHHPPPHPPPPHHPPPHHHPPPHHHPP</a:t>
              </a:r>
            </a:p>
          </p:txBody>
        </p:sp>
        <p:sp>
          <p:nvSpPr>
            <p:cNvPr id="27" name="Freeform 27"/>
            <p:cNvSpPr/>
            <p:nvPr/>
          </p:nvSpPr>
          <p:spPr>
            <a:xfrm>
              <a:off x="589399" y="4378149"/>
              <a:ext cx="264339" cy="264339"/>
            </a:xfrm>
            <a:custGeom>
              <a:avLst/>
              <a:gdLst/>
              <a:ahLst/>
              <a:cxnLst/>
              <a:rect l="l" t="t" r="r" b="b"/>
              <a:pathLst>
                <a:path w="264339" h="264339">
                  <a:moveTo>
                    <a:pt x="0" y="0"/>
                  </a:moveTo>
                  <a:lnTo>
                    <a:pt x="264340" y="0"/>
                  </a:lnTo>
                  <a:lnTo>
                    <a:pt x="264340" y="264339"/>
                  </a:lnTo>
                  <a:lnTo>
                    <a:pt x="0" y="2643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8" name="AutoShape 28"/>
            <p:cNvSpPr/>
            <p:nvPr/>
          </p:nvSpPr>
          <p:spPr>
            <a:xfrm flipV="1">
              <a:off x="853739" y="4500906"/>
              <a:ext cx="6102635" cy="9315"/>
            </a:xfrm>
            <a:prstGeom prst="line">
              <a:avLst/>
            </a:prstGeom>
            <a:ln w="12700" cap="flat">
              <a:solidFill>
                <a:srgbClr val="000000"/>
              </a:solidFill>
              <a:prstDash val="solid"/>
              <a:headEnd type="none" w="sm" len="sm"/>
              <a:tailEnd type="none" w="sm" len="sm"/>
            </a:ln>
          </p:spPr>
        </p:sp>
        <p:sp>
          <p:nvSpPr>
            <p:cNvPr id="29" name="Freeform 29"/>
            <p:cNvSpPr/>
            <p:nvPr/>
          </p:nvSpPr>
          <p:spPr>
            <a:xfrm>
              <a:off x="959924" y="4368737"/>
              <a:ext cx="264339" cy="264339"/>
            </a:xfrm>
            <a:custGeom>
              <a:avLst/>
              <a:gdLst/>
              <a:ahLst/>
              <a:cxnLst/>
              <a:rect l="l" t="t" r="r" b="b"/>
              <a:pathLst>
                <a:path w="264339" h="264339">
                  <a:moveTo>
                    <a:pt x="0" y="0"/>
                  </a:moveTo>
                  <a:lnTo>
                    <a:pt x="264340" y="0"/>
                  </a:lnTo>
                  <a:lnTo>
                    <a:pt x="264340" y="264339"/>
                  </a:lnTo>
                  <a:lnTo>
                    <a:pt x="0" y="2643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0" name="Freeform 30"/>
            <p:cNvSpPr/>
            <p:nvPr/>
          </p:nvSpPr>
          <p:spPr>
            <a:xfrm>
              <a:off x="4619316" y="4368737"/>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1" name="Freeform 31"/>
            <p:cNvSpPr/>
            <p:nvPr/>
          </p:nvSpPr>
          <p:spPr>
            <a:xfrm>
              <a:off x="1691803" y="4376569"/>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Freeform 32"/>
            <p:cNvSpPr/>
            <p:nvPr/>
          </p:nvSpPr>
          <p:spPr>
            <a:xfrm>
              <a:off x="2057742" y="4368737"/>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3" name="Freeform 33"/>
            <p:cNvSpPr/>
            <p:nvPr/>
          </p:nvSpPr>
          <p:spPr>
            <a:xfrm>
              <a:off x="2423681" y="4368737"/>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4" name="Freeform 34"/>
            <p:cNvSpPr/>
            <p:nvPr/>
          </p:nvSpPr>
          <p:spPr>
            <a:xfrm>
              <a:off x="2789620" y="4384402"/>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5" name="Freeform 35"/>
            <p:cNvSpPr/>
            <p:nvPr/>
          </p:nvSpPr>
          <p:spPr>
            <a:xfrm>
              <a:off x="3155559" y="4378149"/>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6" name="Freeform 36"/>
            <p:cNvSpPr/>
            <p:nvPr/>
          </p:nvSpPr>
          <p:spPr>
            <a:xfrm>
              <a:off x="3521498" y="4384402"/>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7" name="Freeform 37"/>
            <p:cNvSpPr/>
            <p:nvPr/>
          </p:nvSpPr>
          <p:spPr>
            <a:xfrm>
              <a:off x="1325864" y="4368737"/>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8" name="Freeform 38"/>
            <p:cNvSpPr/>
            <p:nvPr/>
          </p:nvSpPr>
          <p:spPr>
            <a:xfrm>
              <a:off x="4253377" y="4368737"/>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9" name="Freeform 39"/>
            <p:cNvSpPr/>
            <p:nvPr/>
          </p:nvSpPr>
          <p:spPr>
            <a:xfrm>
              <a:off x="3887437" y="4384402"/>
              <a:ext cx="264339" cy="264339"/>
            </a:xfrm>
            <a:custGeom>
              <a:avLst/>
              <a:gdLst/>
              <a:ahLst/>
              <a:cxnLst/>
              <a:rect l="l" t="t" r="r" b="b"/>
              <a:pathLst>
                <a:path w="264339" h="264339">
                  <a:moveTo>
                    <a:pt x="0" y="0"/>
                  </a:moveTo>
                  <a:lnTo>
                    <a:pt x="264340" y="0"/>
                  </a:lnTo>
                  <a:lnTo>
                    <a:pt x="264340" y="264339"/>
                  </a:lnTo>
                  <a:lnTo>
                    <a:pt x="0" y="2643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0" name="Freeform 40"/>
            <p:cNvSpPr/>
            <p:nvPr/>
          </p:nvSpPr>
          <p:spPr>
            <a:xfrm>
              <a:off x="4985255" y="4362387"/>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1" name="Freeform 41"/>
            <p:cNvSpPr/>
            <p:nvPr/>
          </p:nvSpPr>
          <p:spPr>
            <a:xfrm>
              <a:off x="5351194" y="4384402"/>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2" name="Freeform 42"/>
            <p:cNvSpPr/>
            <p:nvPr/>
          </p:nvSpPr>
          <p:spPr>
            <a:xfrm>
              <a:off x="5727024" y="4384402"/>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3" name="Freeform 43"/>
            <p:cNvSpPr/>
            <p:nvPr/>
          </p:nvSpPr>
          <p:spPr>
            <a:xfrm>
              <a:off x="6092963" y="4378149"/>
              <a:ext cx="264339" cy="264339"/>
            </a:xfrm>
            <a:custGeom>
              <a:avLst/>
              <a:gdLst/>
              <a:ahLst/>
              <a:cxnLst/>
              <a:rect l="l" t="t" r="r" b="b"/>
              <a:pathLst>
                <a:path w="264339" h="264339">
                  <a:moveTo>
                    <a:pt x="0" y="0"/>
                  </a:moveTo>
                  <a:lnTo>
                    <a:pt x="264340" y="0"/>
                  </a:lnTo>
                  <a:lnTo>
                    <a:pt x="264340" y="264339"/>
                  </a:lnTo>
                  <a:lnTo>
                    <a:pt x="0" y="2643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4" name="Freeform 44"/>
            <p:cNvSpPr/>
            <p:nvPr/>
          </p:nvSpPr>
          <p:spPr>
            <a:xfrm>
              <a:off x="6458903" y="4362387"/>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5" name="Freeform 45"/>
            <p:cNvSpPr/>
            <p:nvPr/>
          </p:nvSpPr>
          <p:spPr>
            <a:xfrm>
              <a:off x="6820668" y="4364612"/>
              <a:ext cx="246029" cy="246029"/>
            </a:xfrm>
            <a:custGeom>
              <a:avLst/>
              <a:gdLst/>
              <a:ahLst/>
              <a:cxnLst/>
              <a:rect l="l" t="t" r="r" b="b"/>
              <a:pathLst>
                <a:path w="246029" h="246029">
                  <a:moveTo>
                    <a:pt x="0" y="0"/>
                  </a:moveTo>
                  <a:lnTo>
                    <a:pt x="246029" y="0"/>
                  </a:lnTo>
                  <a:lnTo>
                    <a:pt x="246029" y="246029"/>
                  </a:lnTo>
                  <a:lnTo>
                    <a:pt x="0" y="2460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97" name="Groep 96">
            <a:extLst>
              <a:ext uri="{FF2B5EF4-FFF2-40B4-BE49-F238E27FC236}">
                <a16:creationId xmlns:a16="http://schemas.microsoft.com/office/drawing/2014/main" id="{6DC394FA-FC64-A1DE-A61F-4A0F7D4E48D3}"/>
              </a:ext>
            </a:extLst>
          </p:cNvPr>
          <p:cNvGrpSpPr/>
          <p:nvPr/>
        </p:nvGrpSpPr>
        <p:grpSpPr>
          <a:xfrm>
            <a:off x="4405318" y="3966204"/>
            <a:ext cx="6227665" cy="3939909"/>
            <a:chOff x="4405318" y="3966204"/>
            <a:chExt cx="6227665" cy="3939909"/>
          </a:xfrm>
        </p:grpSpPr>
        <p:grpSp>
          <p:nvGrpSpPr>
            <p:cNvPr id="46" name="Group 46"/>
            <p:cNvGrpSpPr/>
            <p:nvPr/>
          </p:nvGrpSpPr>
          <p:grpSpPr>
            <a:xfrm>
              <a:off x="4405318" y="3966204"/>
              <a:ext cx="6227665" cy="3939909"/>
              <a:chOff x="0" y="0"/>
              <a:chExt cx="8303553" cy="5253212"/>
            </a:xfrm>
          </p:grpSpPr>
          <p:grpSp>
            <p:nvGrpSpPr>
              <p:cNvPr id="47" name="Group 47"/>
              <p:cNvGrpSpPr/>
              <p:nvPr/>
            </p:nvGrpSpPr>
            <p:grpSpPr>
              <a:xfrm>
                <a:off x="0" y="0"/>
                <a:ext cx="8303553" cy="5253212"/>
                <a:chOff x="0" y="0"/>
                <a:chExt cx="1640208" cy="1037671"/>
              </a:xfrm>
            </p:grpSpPr>
            <p:sp>
              <p:nvSpPr>
                <p:cNvPr id="48" name="Freeform 48"/>
                <p:cNvSpPr/>
                <p:nvPr/>
              </p:nvSpPr>
              <p:spPr>
                <a:xfrm>
                  <a:off x="0" y="0"/>
                  <a:ext cx="1640208" cy="1037671"/>
                </a:xfrm>
                <a:custGeom>
                  <a:avLst/>
                  <a:gdLst/>
                  <a:ahLst/>
                  <a:cxnLst/>
                  <a:rect l="l" t="t" r="r" b="b"/>
                  <a:pathLst>
                    <a:path w="1640208" h="1037671">
                      <a:moveTo>
                        <a:pt x="0" y="0"/>
                      </a:moveTo>
                      <a:lnTo>
                        <a:pt x="1640208" y="0"/>
                      </a:lnTo>
                      <a:lnTo>
                        <a:pt x="1640208" y="1037671"/>
                      </a:lnTo>
                      <a:lnTo>
                        <a:pt x="0" y="1037671"/>
                      </a:lnTo>
                      <a:close/>
                    </a:path>
                  </a:pathLst>
                </a:custGeom>
                <a:solidFill>
                  <a:srgbClr val="4D1354">
                    <a:alpha val="12941"/>
                  </a:srgbClr>
                </a:solidFill>
              </p:spPr>
            </p:sp>
            <p:sp>
              <p:nvSpPr>
                <p:cNvPr id="49" name="TextBox 49"/>
                <p:cNvSpPr txBox="1"/>
                <p:nvPr/>
              </p:nvSpPr>
              <p:spPr>
                <a:xfrm>
                  <a:off x="0" y="-47625"/>
                  <a:ext cx="1640208" cy="1085296"/>
                </a:xfrm>
                <a:prstGeom prst="rect">
                  <a:avLst/>
                </a:prstGeom>
              </p:spPr>
              <p:txBody>
                <a:bodyPr lIns="50800" tIns="50800" rIns="50800" bIns="50800" rtlCol="0" anchor="ctr"/>
                <a:lstStyle/>
                <a:p>
                  <a:pPr algn="ctr">
                    <a:lnSpc>
                      <a:spcPts val="3738"/>
                    </a:lnSpc>
                  </a:pPr>
                  <a:endParaRPr/>
                </a:p>
              </p:txBody>
            </p:sp>
          </p:grpSp>
          <p:sp>
            <p:nvSpPr>
              <p:cNvPr id="50" name="TextBox 50"/>
              <p:cNvSpPr txBox="1"/>
              <p:nvPr/>
            </p:nvSpPr>
            <p:spPr>
              <a:xfrm>
                <a:off x="546511" y="501886"/>
                <a:ext cx="7291083" cy="525057"/>
              </a:xfrm>
              <a:prstGeom prst="rect">
                <a:avLst/>
              </a:prstGeom>
            </p:spPr>
            <p:txBody>
              <a:bodyPr lIns="0" tIns="0" rIns="0" bIns="0" rtlCol="0" anchor="t">
                <a:spAutoFit/>
              </a:bodyPr>
              <a:lstStyle/>
              <a:p>
                <a:pPr algn="ctr">
                  <a:lnSpc>
                    <a:spcPts val="3360"/>
                  </a:lnSpc>
                  <a:spcBef>
                    <a:spcPct val="0"/>
                  </a:spcBef>
                </a:pPr>
                <a:r>
                  <a:rPr lang="en-US" sz="2400">
                    <a:solidFill>
                      <a:srgbClr val="0A4247"/>
                    </a:solidFill>
                    <a:latin typeface="HK Grotesk Bold"/>
                  </a:rPr>
                  <a:t>Insulin - 51 amino acids</a:t>
                </a:r>
              </a:p>
            </p:txBody>
          </p:sp>
          <p:sp>
            <p:nvSpPr>
              <p:cNvPr id="51" name="TextBox 51"/>
              <p:cNvSpPr txBox="1"/>
              <p:nvPr/>
            </p:nvSpPr>
            <p:spPr>
              <a:xfrm>
                <a:off x="546511" y="1431561"/>
                <a:ext cx="4339386" cy="820737"/>
              </a:xfrm>
              <a:prstGeom prst="rect">
                <a:avLst/>
              </a:prstGeom>
            </p:spPr>
            <p:txBody>
              <a:bodyPr lIns="0" tIns="0" rIns="0" bIns="0" rtlCol="0" anchor="t">
                <a:spAutoFit/>
              </a:bodyPr>
              <a:lstStyle/>
              <a:p>
                <a:pPr>
                  <a:lnSpc>
                    <a:spcPts val="2360"/>
                  </a:lnSpc>
                  <a:spcBef>
                    <a:spcPct val="0"/>
                  </a:spcBef>
                </a:pPr>
                <a:r>
                  <a:rPr lang="en-US" sz="2000" dirty="0">
                    <a:solidFill>
                      <a:srgbClr val="0A4247"/>
                    </a:solidFill>
                    <a:latin typeface="HK Grotesk Bold"/>
                  </a:rPr>
                  <a:t>Chain A - 21 amino acids</a:t>
                </a:r>
              </a:p>
              <a:p>
                <a:pPr>
                  <a:lnSpc>
                    <a:spcPts val="2360"/>
                  </a:lnSpc>
                  <a:spcBef>
                    <a:spcPct val="0"/>
                  </a:spcBef>
                </a:pPr>
                <a:r>
                  <a:rPr lang="en-US" sz="2000" dirty="0">
                    <a:solidFill>
                      <a:srgbClr val="FFFFFF"/>
                    </a:solidFill>
                    <a:latin typeface="HK Grotesk"/>
                  </a:rPr>
                  <a:t>GIVEQCCTSICSLYQLENYC</a:t>
                </a:r>
              </a:p>
            </p:txBody>
          </p:sp>
          <p:sp>
            <p:nvSpPr>
              <p:cNvPr id="52" name="AutoShape 52"/>
              <p:cNvSpPr/>
              <p:nvPr/>
            </p:nvSpPr>
            <p:spPr>
              <a:xfrm flipV="1">
                <a:off x="810850" y="2683822"/>
                <a:ext cx="4032155" cy="2965"/>
              </a:xfrm>
              <a:prstGeom prst="line">
                <a:avLst/>
              </a:prstGeom>
              <a:ln w="12700" cap="flat">
                <a:solidFill>
                  <a:srgbClr val="000000"/>
                </a:solidFill>
                <a:prstDash val="solid"/>
                <a:headEnd type="none" w="sm" len="sm"/>
                <a:tailEnd type="none" w="sm" len="sm"/>
              </a:ln>
            </p:spPr>
          </p:sp>
          <p:sp>
            <p:nvSpPr>
              <p:cNvPr id="53" name="Freeform 53"/>
              <p:cNvSpPr/>
              <p:nvPr/>
            </p:nvSpPr>
            <p:spPr>
              <a:xfrm>
                <a:off x="1648914" y="2553136"/>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4" name="Freeform 54"/>
              <p:cNvSpPr/>
              <p:nvPr/>
            </p:nvSpPr>
            <p:spPr>
              <a:xfrm>
                <a:off x="2014853" y="2545303"/>
                <a:ext cx="264339" cy="264339"/>
              </a:xfrm>
              <a:custGeom>
                <a:avLst/>
                <a:gdLst/>
                <a:ahLst/>
                <a:cxnLst/>
                <a:rect l="l" t="t" r="r" b="b"/>
                <a:pathLst>
                  <a:path w="264339" h="264339">
                    <a:moveTo>
                      <a:pt x="0" y="0"/>
                    </a:moveTo>
                    <a:lnTo>
                      <a:pt x="264340" y="0"/>
                    </a:lnTo>
                    <a:lnTo>
                      <a:pt x="264340" y="264339"/>
                    </a:lnTo>
                    <a:lnTo>
                      <a:pt x="0" y="26433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55" name="TextBox 55"/>
              <p:cNvSpPr txBox="1"/>
              <p:nvPr/>
            </p:nvSpPr>
            <p:spPr>
              <a:xfrm>
                <a:off x="546511" y="3231707"/>
                <a:ext cx="6409862" cy="794129"/>
              </a:xfrm>
              <a:prstGeom prst="rect">
                <a:avLst/>
              </a:prstGeom>
            </p:spPr>
            <p:txBody>
              <a:bodyPr lIns="0" tIns="0" rIns="0" bIns="0" rtlCol="0" anchor="t">
                <a:spAutoFit/>
              </a:bodyPr>
              <a:lstStyle/>
              <a:p>
                <a:pPr algn="just">
                  <a:lnSpc>
                    <a:spcPts val="2360"/>
                  </a:lnSpc>
                  <a:spcBef>
                    <a:spcPct val="0"/>
                  </a:spcBef>
                </a:pPr>
                <a:r>
                  <a:rPr lang="en-US" sz="2000" dirty="0">
                    <a:solidFill>
                      <a:srgbClr val="0A4247"/>
                    </a:solidFill>
                    <a:latin typeface="HK Grotesk Bold"/>
                  </a:rPr>
                  <a:t>Chain B - 30 amino acids</a:t>
                </a:r>
              </a:p>
              <a:p>
                <a:pPr algn="just">
                  <a:lnSpc>
                    <a:spcPts val="2360"/>
                  </a:lnSpc>
                  <a:spcBef>
                    <a:spcPct val="0"/>
                  </a:spcBef>
                </a:pPr>
                <a:r>
                  <a:rPr lang="en-US" sz="2000" dirty="0">
                    <a:solidFill>
                      <a:srgbClr val="FFFFFF"/>
                    </a:solidFill>
                    <a:latin typeface="HK Grotesk"/>
                  </a:rPr>
                  <a:t>FVNQHLCGSHLVEALYLVCGERGFFYTPKT</a:t>
                </a:r>
              </a:p>
            </p:txBody>
          </p:sp>
          <p:sp>
            <p:nvSpPr>
              <p:cNvPr id="56" name="AutoShape 56"/>
              <p:cNvSpPr/>
              <p:nvPr/>
            </p:nvSpPr>
            <p:spPr>
              <a:xfrm flipV="1">
                <a:off x="853739" y="4500906"/>
                <a:ext cx="6102635" cy="9315"/>
              </a:xfrm>
              <a:prstGeom prst="line">
                <a:avLst/>
              </a:prstGeom>
              <a:ln w="12700" cap="flat">
                <a:solidFill>
                  <a:srgbClr val="000000"/>
                </a:solidFill>
                <a:prstDash val="solid"/>
                <a:headEnd type="none" w="sm" len="sm"/>
                <a:tailEnd type="none" w="sm" len="sm"/>
              </a:ln>
            </p:spPr>
          </p:sp>
          <p:sp>
            <p:nvSpPr>
              <p:cNvPr id="57" name="Freeform 57"/>
              <p:cNvSpPr/>
              <p:nvPr/>
            </p:nvSpPr>
            <p:spPr>
              <a:xfrm>
                <a:off x="1691803" y="4376569"/>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8" name="Freeform 58"/>
              <p:cNvSpPr/>
              <p:nvPr/>
            </p:nvSpPr>
            <p:spPr>
              <a:xfrm>
                <a:off x="2057742" y="4368737"/>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sp>
          <p:nvSpPr>
            <p:cNvPr id="59" name="Freeform 59"/>
            <p:cNvSpPr/>
            <p:nvPr/>
          </p:nvSpPr>
          <p:spPr>
            <a:xfrm>
              <a:off x="5093095" y="5875182"/>
              <a:ext cx="198254" cy="198254"/>
            </a:xfrm>
            <a:custGeom>
              <a:avLst/>
              <a:gdLst/>
              <a:ahLst/>
              <a:cxnLst/>
              <a:rect l="l" t="t" r="r" b="b"/>
              <a:pathLst>
                <a:path w="198254" h="198254">
                  <a:moveTo>
                    <a:pt x="0" y="0"/>
                  </a:moveTo>
                  <a:lnTo>
                    <a:pt x="198254" y="0"/>
                  </a:lnTo>
                  <a:lnTo>
                    <a:pt x="198254" y="198254"/>
                  </a:lnTo>
                  <a:lnTo>
                    <a:pt x="0" y="19825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0" name="Freeform 60"/>
            <p:cNvSpPr/>
            <p:nvPr/>
          </p:nvSpPr>
          <p:spPr>
            <a:xfrm>
              <a:off x="7837639" y="5875182"/>
              <a:ext cx="198254" cy="198254"/>
            </a:xfrm>
            <a:custGeom>
              <a:avLst/>
              <a:gdLst/>
              <a:ahLst/>
              <a:cxnLst/>
              <a:rect l="l" t="t" r="r" b="b"/>
              <a:pathLst>
                <a:path w="198254" h="198254">
                  <a:moveTo>
                    <a:pt x="0" y="0"/>
                  </a:moveTo>
                  <a:lnTo>
                    <a:pt x="198254" y="0"/>
                  </a:lnTo>
                  <a:lnTo>
                    <a:pt x="198254" y="198254"/>
                  </a:lnTo>
                  <a:lnTo>
                    <a:pt x="0" y="19825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61" name="Freeform 61"/>
            <p:cNvSpPr/>
            <p:nvPr/>
          </p:nvSpPr>
          <p:spPr>
            <a:xfrm>
              <a:off x="6190912" y="5875182"/>
              <a:ext cx="198254" cy="198254"/>
            </a:xfrm>
            <a:custGeom>
              <a:avLst/>
              <a:gdLst/>
              <a:ahLst/>
              <a:cxnLst/>
              <a:rect l="l" t="t" r="r" b="b"/>
              <a:pathLst>
                <a:path w="198254" h="198254">
                  <a:moveTo>
                    <a:pt x="0" y="0"/>
                  </a:moveTo>
                  <a:lnTo>
                    <a:pt x="198255" y="0"/>
                  </a:lnTo>
                  <a:lnTo>
                    <a:pt x="198255" y="198254"/>
                  </a:lnTo>
                  <a:lnTo>
                    <a:pt x="0" y="19825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62" name="Freeform 62"/>
            <p:cNvSpPr/>
            <p:nvPr/>
          </p:nvSpPr>
          <p:spPr>
            <a:xfrm>
              <a:off x="6465367" y="5886931"/>
              <a:ext cx="198254" cy="198254"/>
            </a:xfrm>
            <a:custGeom>
              <a:avLst/>
              <a:gdLst/>
              <a:ahLst/>
              <a:cxnLst/>
              <a:rect l="l" t="t" r="r" b="b"/>
              <a:pathLst>
                <a:path w="198254" h="198254">
                  <a:moveTo>
                    <a:pt x="0" y="0"/>
                  </a:moveTo>
                  <a:lnTo>
                    <a:pt x="198254" y="0"/>
                  </a:lnTo>
                  <a:lnTo>
                    <a:pt x="198254" y="198254"/>
                  </a:lnTo>
                  <a:lnTo>
                    <a:pt x="0" y="19825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3" name="Freeform 63"/>
            <p:cNvSpPr/>
            <p:nvPr/>
          </p:nvSpPr>
          <p:spPr>
            <a:xfrm>
              <a:off x="6739821" y="5882241"/>
              <a:ext cx="198254" cy="198254"/>
            </a:xfrm>
            <a:custGeom>
              <a:avLst/>
              <a:gdLst/>
              <a:ahLst/>
              <a:cxnLst/>
              <a:rect l="l" t="t" r="r" b="b"/>
              <a:pathLst>
                <a:path w="198254" h="198254">
                  <a:moveTo>
                    <a:pt x="0" y="0"/>
                  </a:moveTo>
                  <a:lnTo>
                    <a:pt x="198254" y="0"/>
                  </a:lnTo>
                  <a:lnTo>
                    <a:pt x="198254" y="198254"/>
                  </a:lnTo>
                  <a:lnTo>
                    <a:pt x="0" y="1982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4" name="Freeform 64"/>
            <p:cNvSpPr/>
            <p:nvPr/>
          </p:nvSpPr>
          <p:spPr>
            <a:xfrm>
              <a:off x="7014275" y="5886931"/>
              <a:ext cx="198254" cy="198254"/>
            </a:xfrm>
            <a:custGeom>
              <a:avLst/>
              <a:gdLst/>
              <a:ahLst/>
              <a:cxnLst/>
              <a:rect l="l" t="t" r="r" b="b"/>
              <a:pathLst>
                <a:path w="198254" h="198254">
                  <a:moveTo>
                    <a:pt x="0" y="0"/>
                  </a:moveTo>
                  <a:lnTo>
                    <a:pt x="198255" y="0"/>
                  </a:lnTo>
                  <a:lnTo>
                    <a:pt x="198255" y="198254"/>
                  </a:lnTo>
                  <a:lnTo>
                    <a:pt x="0" y="1982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5" name="Freeform 65"/>
            <p:cNvSpPr/>
            <p:nvPr/>
          </p:nvSpPr>
          <p:spPr>
            <a:xfrm>
              <a:off x="5367549" y="5875182"/>
              <a:ext cx="198254" cy="198254"/>
            </a:xfrm>
            <a:custGeom>
              <a:avLst/>
              <a:gdLst/>
              <a:ahLst/>
              <a:cxnLst/>
              <a:rect l="l" t="t" r="r" b="b"/>
              <a:pathLst>
                <a:path w="198254" h="198254">
                  <a:moveTo>
                    <a:pt x="0" y="0"/>
                  </a:moveTo>
                  <a:lnTo>
                    <a:pt x="198255" y="0"/>
                  </a:lnTo>
                  <a:lnTo>
                    <a:pt x="198255" y="198254"/>
                  </a:lnTo>
                  <a:lnTo>
                    <a:pt x="0" y="1982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6" name="Freeform 66"/>
            <p:cNvSpPr/>
            <p:nvPr/>
          </p:nvSpPr>
          <p:spPr>
            <a:xfrm>
              <a:off x="7563184" y="5875182"/>
              <a:ext cx="198254" cy="198254"/>
            </a:xfrm>
            <a:custGeom>
              <a:avLst/>
              <a:gdLst/>
              <a:ahLst/>
              <a:cxnLst/>
              <a:rect l="l" t="t" r="r" b="b"/>
              <a:pathLst>
                <a:path w="198254" h="198254">
                  <a:moveTo>
                    <a:pt x="0" y="0"/>
                  </a:moveTo>
                  <a:lnTo>
                    <a:pt x="198255" y="0"/>
                  </a:lnTo>
                  <a:lnTo>
                    <a:pt x="198255" y="198254"/>
                  </a:lnTo>
                  <a:lnTo>
                    <a:pt x="0" y="19825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7" name="Freeform 67"/>
            <p:cNvSpPr/>
            <p:nvPr/>
          </p:nvSpPr>
          <p:spPr>
            <a:xfrm>
              <a:off x="7288730" y="5886931"/>
              <a:ext cx="198254" cy="198254"/>
            </a:xfrm>
            <a:custGeom>
              <a:avLst/>
              <a:gdLst/>
              <a:ahLst/>
              <a:cxnLst/>
              <a:rect l="l" t="t" r="r" b="b"/>
              <a:pathLst>
                <a:path w="198254" h="198254">
                  <a:moveTo>
                    <a:pt x="0" y="0"/>
                  </a:moveTo>
                  <a:lnTo>
                    <a:pt x="198254" y="0"/>
                  </a:lnTo>
                  <a:lnTo>
                    <a:pt x="198254" y="198254"/>
                  </a:lnTo>
                  <a:lnTo>
                    <a:pt x="0" y="19825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8" name="Freeform 68"/>
            <p:cNvSpPr/>
            <p:nvPr/>
          </p:nvSpPr>
          <p:spPr>
            <a:xfrm>
              <a:off x="5125261" y="7242757"/>
              <a:ext cx="198254" cy="198254"/>
            </a:xfrm>
            <a:custGeom>
              <a:avLst/>
              <a:gdLst/>
              <a:ahLst/>
              <a:cxnLst/>
              <a:rect l="l" t="t" r="r" b="b"/>
              <a:pathLst>
                <a:path w="198254" h="198254">
                  <a:moveTo>
                    <a:pt x="0" y="0"/>
                  </a:moveTo>
                  <a:lnTo>
                    <a:pt x="198255" y="0"/>
                  </a:lnTo>
                  <a:lnTo>
                    <a:pt x="198255" y="198254"/>
                  </a:lnTo>
                  <a:lnTo>
                    <a:pt x="0" y="19825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69" name="Freeform 69"/>
            <p:cNvSpPr/>
            <p:nvPr/>
          </p:nvSpPr>
          <p:spPr>
            <a:xfrm>
              <a:off x="7869805" y="7242757"/>
              <a:ext cx="198254" cy="198254"/>
            </a:xfrm>
            <a:custGeom>
              <a:avLst/>
              <a:gdLst/>
              <a:ahLst/>
              <a:cxnLst/>
              <a:rect l="l" t="t" r="r" b="b"/>
              <a:pathLst>
                <a:path w="198254" h="198254">
                  <a:moveTo>
                    <a:pt x="0" y="0"/>
                  </a:moveTo>
                  <a:lnTo>
                    <a:pt x="198254" y="0"/>
                  </a:lnTo>
                  <a:lnTo>
                    <a:pt x="198254" y="198254"/>
                  </a:lnTo>
                  <a:lnTo>
                    <a:pt x="0" y="19825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70" name="Freeform 70"/>
            <p:cNvSpPr/>
            <p:nvPr/>
          </p:nvSpPr>
          <p:spPr>
            <a:xfrm>
              <a:off x="6223079" y="7242757"/>
              <a:ext cx="198254" cy="198254"/>
            </a:xfrm>
            <a:custGeom>
              <a:avLst/>
              <a:gdLst/>
              <a:ahLst/>
              <a:cxnLst/>
              <a:rect l="l" t="t" r="r" b="b"/>
              <a:pathLst>
                <a:path w="198254" h="198254">
                  <a:moveTo>
                    <a:pt x="0" y="0"/>
                  </a:moveTo>
                  <a:lnTo>
                    <a:pt x="198254" y="0"/>
                  </a:lnTo>
                  <a:lnTo>
                    <a:pt x="198254" y="198254"/>
                  </a:lnTo>
                  <a:lnTo>
                    <a:pt x="0" y="1982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1" name="Freeform 71"/>
            <p:cNvSpPr/>
            <p:nvPr/>
          </p:nvSpPr>
          <p:spPr>
            <a:xfrm>
              <a:off x="6497533" y="7254506"/>
              <a:ext cx="198254" cy="198254"/>
            </a:xfrm>
            <a:custGeom>
              <a:avLst/>
              <a:gdLst/>
              <a:ahLst/>
              <a:cxnLst/>
              <a:rect l="l" t="t" r="r" b="b"/>
              <a:pathLst>
                <a:path w="198254" h="198254">
                  <a:moveTo>
                    <a:pt x="0" y="0"/>
                  </a:moveTo>
                  <a:lnTo>
                    <a:pt x="198254" y="0"/>
                  </a:lnTo>
                  <a:lnTo>
                    <a:pt x="198254" y="198254"/>
                  </a:lnTo>
                  <a:lnTo>
                    <a:pt x="0" y="19825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2" name="Freeform 72"/>
            <p:cNvSpPr/>
            <p:nvPr/>
          </p:nvSpPr>
          <p:spPr>
            <a:xfrm>
              <a:off x="6771987" y="7249816"/>
              <a:ext cx="198254" cy="198254"/>
            </a:xfrm>
            <a:custGeom>
              <a:avLst/>
              <a:gdLst/>
              <a:ahLst/>
              <a:cxnLst/>
              <a:rect l="l" t="t" r="r" b="b"/>
              <a:pathLst>
                <a:path w="198254" h="198254">
                  <a:moveTo>
                    <a:pt x="0" y="0"/>
                  </a:moveTo>
                  <a:lnTo>
                    <a:pt x="198255" y="0"/>
                  </a:lnTo>
                  <a:lnTo>
                    <a:pt x="198255" y="198255"/>
                  </a:lnTo>
                  <a:lnTo>
                    <a:pt x="0" y="1982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3" name="Freeform 73"/>
            <p:cNvSpPr/>
            <p:nvPr/>
          </p:nvSpPr>
          <p:spPr>
            <a:xfrm>
              <a:off x="7046442" y="7254506"/>
              <a:ext cx="198254" cy="198254"/>
            </a:xfrm>
            <a:custGeom>
              <a:avLst/>
              <a:gdLst/>
              <a:ahLst/>
              <a:cxnLst/>
              <a:rect l="l" t="t" r="r" b="b"/>
              <a:pathLst>
                <a:path w="198254" h="198254">
                  <a:moveTo>
                    <a:pt x="0" y="0"/>
                  </a:moveTo>
                  <a:lnTo>
                    <a:pt x="198254" y="0"/>
                  </a:lnTo>
                  <a:lnTo>
                    <a:pt x="198254" y="198254"/>
                  </a:lnTo>
                  <a:lnTo>
                    <a:pt x="0" y="19825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74" name="Freeform 74"/>
            <p:cNvSpPr/>
            <p:nvPr/>
          </p:nvSpPr>
          <p:spPr>
            <a:xfrm>
              <a:off x="5399716" y="7242757"/>
              <a:ext cx="198254" cy="198254"/>
            </a:xfrm>
            <a:custGeom>
              <a:avLst/>
              <a:gdLst/>
              <a:ahLst/>
              <a:cxnLst/>
              <a:rect l="l" t="t" r="r" b="b"/>
              <a:pathLst>
                <a:path w="198254" h="198254">
                  <a:moveTo>
                    <a:pt x="0" y="0"/>
                  </a:moveTo>
                  <a:lnTo>
                    <a:pt x="198254" y="0"/>
                  </a:lnTo>
                  <a:lnTo>
                    <a:pt x="198254" y="198254"/>
                  </a:lnTo>
                  <a:lnTo>
                    <a:pt x="0" y="1982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5" name="Freeform 75"/>
            <p:cNvSpPr/>
            <p:nvPr/>
          </p:nvSpPr>
          <p:spPr>
            <a:xfrm>
              <a:off x="7595350" y="7242757"/>
              <a:ext cx="198254" cy="198254"/>
            </a:xfrm>
            <a:custGeom>
              <a:avLst/>
              <a:gdLst/>
              <a:ahLst/>
              <a:cxnLst/>
              <a:rect l="l" t="t" r="r" b="b"/>
              <a:pathLst>
                <a:path w="198254" h="198254">
                  <a:moveTo>
                    <a:pt x="0" y="0"/>
                  </a:moveTo>
                  <a:lnTo>
                    <a:pt x="198255" y="0"/>
                  </a:lnTo>
                  <a:lnTo>
                    <a:pt x="198255" y="198254"/>
                  </a:lnTo>
                  <a:lnTo>
                    <a:pt x="0" y="19825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6" name="Freeform 76"/>
            <p:cNvSpPr/>
            <p:nvPr/>
          </p:nvSpPr>
          <p:spPr>
            <a:xfrm>
              <a:off x="7320896" y="7254506"/>
              <a:ext cx="198254" cy="198254"/>
            </a:xfrm>
            <a:custGeom>
              <a:avLst/>
              <a:gdLst/>
              <a:ahLst/>
              <a:cxnLst/>
              <a:rect l="l" t="t" r="r" b="b"/>
              <a:pathLst>
                <a:path w="198254" h="198254">
                  <a:moveTo>
                    <a:pt x="0" y="0"/>
                  </a:moveTo>
                  <a:lnTo>
                    <a:pt x="198254" y="0"/>
                  </a:lnTo>
                  <a:lnTo>
                    <a:pt x="198254" y="198254"/>
                  </a:lnTo>
                  <a:lnTo>
                    <a:pt x="0" y="19825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7" name="Freeform 77"/>
            <p:cNvSpPr/>
            <p:nvPr/>
          </p:nvSpPr>
          <p:spPr>
            <a:xfrm>
              <a:off x="8144259" y="7237994"/>
              <a:ext cx="198254" cy="198254"/>
            </a:xfrm>
            <a:custGeom>
              <a:avLst/>
              <a:gdLst/>
              <a:ahLst/>
              <a:cxnLst/>
              <a:rect l="l" t="t" r="r" b="b"/>
              <a:pathLst>
                <a:path w="198254" h="198254">
                  <a:moveTo>
                    <a:pt x="0" y="0"/>
                  </a:moveTo>
                  <a:lnTo>
                    <a:pt x="198254" y="0"/>
                  </a:lnTo>
                  <a:lnTo>
                    <a:pt x="198254" y="198255"/>
                  </a:lnTo>
                  <a:lnTo>
                    <a:pt x="0" y="1982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8" name="Freeform 78"/>
            <p:cNvSpPr/>
            <p:nvPr/>
          </p:nvSpPr>
          <p:spPr>
            <a:xfrm>
              <a:off x="8418713" y="7254506"/>
              <a:ext cx="198254" cy="198254"/>
            </a:xfrm>
            <a:custGeom>
              <a:avLst/>
              <a:gdLst/>
              <a:ahLst/>
              <a:cxnLst/>
              <a:rect l="l" t="t" r="r" b="b"/>
              <a:pathLst>
                <a:path w="198254" h="198254">
                  <a:moveTo>
                    <a:pt x="0" y="0"/>
                  </a:moveTo>
                  <a:lnTo>
                    <a:pt x="198255" y="0"/>
                  </a:lnTo>
                  <a:lnTo>
                    <a:pt x="198255" y="198254"/>
                  </a:lnTo>
                  <a:lnTo>
                    <a:pt x="0" y="19825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79" name="Freeform 79"/>
            <p:cNvSpPr/>
            <p:nvPr/>
          </p:nvSpPr>
          <p:spPr>
            <a:xfrm>
              <a:off x="8700586" y="7254506"/>
              <a:ext cx="198254" cy="198254"/>
            </a:xfrm>
            <a:custGeom>
              <a:avLst/>
              <a:gdLst/>
              <a:ahLst/>
              <a:cxnLst/>
              <a:rect l="l" t="t" r="r" b="b"/>
              <a:pathLst>
                <a:path w="198254" h="198254">
                  <a:moveTo>
                    <a:pt x="0" y="0"/>
                  </a:moveTo>
                  <a:lnTo>
                    <a:pt x="198255" y="0"/>
                  </a:lnTo>
                  <a:lnTo>
                    <a:pt x="198255" y="198254"/>
                  </a:lnTo>
                  <a:lnTo>
                    <a:pt x="0" y="1982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0" name="Freeform 80"/>
            <p:cNvSpPr/>
            <p:nvPr/>
          </p:nvSpPr>
          <p:spPr>
            <a:xfrm>
              <a:off x="8975041" y="7249816"/>
              <a:ext cx="198254" cy="198254"/>
            </a:xfrm>
            <a:custGeom>
              <a:avLst/>
              <a:gdLst/>
              <a:ahLst/>
              <a:cxnLst/>
              <a:rect l="l" t="t" r="r" b="b"/>
              <a:pathLst>
                <a:path w="198254" h="198254">
                  <a:moveTo>
                    <a:pt x="0" y="0"/>
                  </a:moveTo>
                  <a:lnTo>
                    <a:pt x="198254" y="0"/>
                  </a:lnTo>
                  <a:lnTo>
                    <a:pt x="198254" y="198255"/>
                  </a:lnTo>
                  <a:lnTo>
                    <a:pt x="0" y="1982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1" name="Freeform 81"/>
            <p:cNvSpPr/>
            <p:nvPr/>
          </p:nvSpPr>
          <p:spPr>
            <a:xfrm>
              <a:off x="9249495" y="7237994"/>
              <a:ext cx="198254" cy="198254"/>
            </a:xfrm>
            <a:custGeom>
              <a:avLst/>
              <a:gdLst/>
              <a:ahLst/>
              <a:cxnLst/>
              <a:rect l="l" t="t" r="r" b="b"/>
              <a:pathLst>
                <a:path w="198254" h="198254">
                  <a:moveTo>
                    <a:pt x="0" y="0"/>
                  </a:moveTo>
                  <a:lnTo>
                    <a:pt x="198254" y="0"/>
                  </a:lnTo>
                  <a:lnTo>
                    <a:pt x="198254" y="198255"/>
                  </a:lnTo>
                  <a:lnTo>
                    <a:pt x="0" y="1982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2" name="Freeform 82"/>
            <p:cNvSpPr/>
            <p:nvPr/>
          </p:nvSpPr>
          <p:spPr>
            <a:xfrm>
              <a:off x="9520819" y="7239664"/>
              <a:ext cx="184522" cy="184522"/>
            </a:xfrm>
            <a:custGeom>
              <a:avLst/>
              <a:gdLst/>
              <a:ahLst/>
              <a:cxnLst/>
              <a:rect l="l" t="t" r="r" b="b"/>
              <a:pathLst>
                <a:path w="184522" h="184522">
                  <a:moveTo>
                    <a:pt x="0" y="0"/>
                  </a:moveTo>
                  <a:lnTo>
                    <a:pt x="184522" y="0"/>
                  </a:lnTo>
                  <a:lnTo>
                    <a:pt x="184522" y="184521"/>
                  </a:lnTo>
                  <a:lnTo>
                    <a:pt x="0" y="1845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sp>
        <p:nvSpPr>
          <p:cNvPr id="93" name="Freeform 93"/>
          <p:cNvSpPr/>
          <p:nvPr/>
        </p:nvSpPr>
        <p:spPr>
          <a:xfrm rot="12408150">
            <a:off x="10066707" y="7355255"/>
            <a:ext cx="1929856" cy="1428094"/>
          </a:xfrm>
          <a:custGeom>
            <a:avLst/>
            <a:gdLst/>
            <a:ahLst/>
            <a:cxnLst/>
            <a:rect l="l" t="t" r="r" b="b"/>
            <a:pathLst>
              <a:path w="1929856" h="1428094">
                <a:moveTo>
                  <a:pt x="0" y="0"/>
                </a:moveTo>
                <a:lnTo>
                  <a:pt x="1929856" y="0"/>
                </a:lnTo>
                <a:lnTo>
                  <a:pt x="1929856" y="1428093"/>
                </a:lnTo>
                <a:lnTo>
                  <a:pt x="0" y="142809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4" name="TextBox 94"/>
          <p:cNvSpPr txBox="1"/>
          <p:nvPr/>
        </p:nvSpPr>
        <p:spPr>
          <a:xfrm>
            <a:off x="9900644" y="8759484"/>
            <a:ext cx="2037227" cy="382254"/>
          </a:xfrm>
          <a:prstGeom prst="rect">
            <a:avLst/>
          </a:prstGeom>
        </p:spPr>
        <p:txBody>
          <a:bodyPr lIns="0" tIns="0" rIns="0" bIns="0" rtlCol="0" anchor="t">
            <a:spAutoFit/>
          </a:bodyPr>
          <a:lstStyle/>
          <a:p>
            <a:pPr algn="ctr">
              <a:lnSpc>
                <a:spcPts val="3079"/>
              </a:lnSpc>
              <a:spcBef>
                <a:spcPct val="0"/>
              </a:spcBef>
            </a:pPr>
            <a:r>
              <a:rPr lang="en-US" sz="2199">
                <a:solidFill>
                  <a:srgbClr val="4D1354"/>
                </a:solidFill>
                <a:latin typeface="HK Grotesk Bold"/>
              </a:rPr>
              <a:t>Simplification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0D7D9"/>
        </a:solidFill>
        <a:effectLst/>
      </p:bgPr>
    </p:bg>
    <p:spTree>
      <p:nvGrpSpPr>
        <p:cNvPr id="1" name=""/>
        <p:cNvGrpSpPr/>
        <p:nvPr/>
      </p:nvGrpSpPr>
      <p:grpSpPr>
        <a:xfrm>
          <a:off x="0" y="0"/>
          <a:ext cx="0" cy="0"/>
          <a:chOff x="0" y="0"/>
          <a:chExt cx="0" cy="0"/>
        </a:xfrm>
      </p:grpSpPr>
      <p:sp>
        <p:nvSpPr>
          <p:cNvPr id="2" name="Freeform 2"/>
          <p:cNvSpPr/>
          <p:nvPr/>
        </p:nvSpPr>
        <p:spPr>
          <a:xfrm rot="-2700000">
            <a:off x="15478544" y="-1101260"/>
            <a:ext cx="4209775" cy="4074702"/>
          </a:xfrm>
          <a:custGeom>
            <a:avLst/>
            <a:gdLst/>
            <a:ahLst/>
            <a:cxnLst/>
            <a:rect l="l" t="t" r="r" b="b"/>
            <a:pathLst>
              <a:path w="4209775" h="4074702">
                <a:moveTo>
                  <a:pt x="0" y="0"/>
                </a:moveTo>
                <a:lnTo>
                  <a:pt x="4209775" y="0"/>
                </a:lnTo>
                <a:lnTo>
                  <a:pt x="4209775" y="4074702"/>
                </a:lnTo>
                <a:lnTo>
                  <a:pt x="0" y="4074702"/>
                </a:lnTo>
                <a:lnTo>
                  <a:pt x="0" y="0"/>
                </a:lnTo>
                <a:close/>
              </a:path>
            </a:pathLst>
          </a:custGeom>
          <a:blipFill>
            <a:blip r:embed="rId2"/>
            <a:stretch>
              <a:fillRect l="-32343" t="-90472" r="-30903" b="-62515"/>
            </a:stretch>
          </a:blipFill>
        </p:spPr>
      </p:sp>
      <p:sp>
        <p:nvSpPr>
          <p:cNvPr id="3" name="Freeform 3"/>
          <p:cNvSpPr/>
          <p:nvPr/>
        </p:nvSpPr>
        <p:spPr>
          <a:xfrm>
            <a:off x="289017" y="289017"/>
            <a:ext cx="739683" cy="739683"/>
          </a:xfrm>
          <a:custGeom>
            <a:avLst/>
            <a:gdLst/>
            <a:ahLst/>
            <a:cxnLst/>
            <a:rect l="l" t="t" r="r" b="b"/>
            <a:pathLst>
              <a:path w="739683" h="739683">
                <a:moveTo>
                  <a:pt x="0" y="0"/>
                </a:moveTo>
                <a:lnTo>
                  <a:pt x="739683" y="0"/>
                </a:lnTo>
                <a:lnTo>
                  <a:pt x="739683" y="739683"/>
                </a:lnTo>
                <a:lnTo>
                  <a:pt x="0" y="739683"/>
                </a:lnTo>
                <a:lnTo>
                  <a:pt x="0" y="0"/>
                </a:lnTo>
                <a:close/>
              </a:path>
            </a:pathLst>
          </a:custGeom>
          <a:blipFill>
            <a:blip r:embed="rId3"/>
            <a:stretch>
              <a:fillRect/>
            </a:stretch>
          </a:blipFill>
        </p:spPr>
      </p:sp>
      <p:sp>
        <p:nvSpPr>
          <p:cNvPr id="4" name="TextBox 4"/>
          <p:cNvSpPr txBox="1"/>
          <p:nvPr/>
        </p:nvSpPr>
        <p:spPr>
          <a:xfrm>
            <a:off x="1028700" y="1047750"/>
            <a:ext cx="11697184" cy="1525946"/>
          </a:xfrm>
          <a:prstGeom prst="rect">
            <a:avLst/>
          </a:prstGeom>
        </p:spPr>
        <p:txBody>
          <a:bodyPr lIns="0" tIns="0" rIns="0" bIns="0" rtlCol="0" anchor="t">
            <a:spAutoFit/>
          </a:bodyPr>
          <a:lstStyle/>
          <a:p>
            <a:pPr>
              <a:lnSpc>
                <a:spcPts val="12284"/>
              </a:lnSpc>
            </a:pPr>
            <a:r>
              <a:rPr lang="en-US" sz="10410">
                <a:solidFill>
                  <a:srgbClr val="0A4247"/>
                </a:solidFill>
                <a:latin typeface="HK Grotesk Bold"/>
              </a:rPr>
              <a:t>HP-model</a:t>
            </a:r>
          </a:p>
        </p:txBody>
      </p:sp>
      <p:sp>
        <p:nvSpPr>
          <p:cNvPr id="5" name="TextBox 5"/>
          <p:cNvSpPr txBox="1"/>
          <p:nvPr/>
        </p:nvSpPr>
        <p:spPr>
          <a:xfrm>
            <a:off x="17259300" y="9258300"/>
            <a:ext cx="510945" cy="444669"/>
          </a:xfrm>
          <a:prstGeom prst="rect">
            <a:avLst/>
          </a:prstGeom>
        </p:spPr>
        <p:txBody>
          <a:bodyPr lIns="0" tIns="0" rIns="0" bIns="0" rtlCol="0" anchor="t">
            <a:spAutoFit/>
          </a:bodyPr>
          <a:lstStyle/>
          <a:p>
            <a:pPr marL="0" lvl="0" indent="0" algn="l">
              <a:lnSpc>
                <a:spcPts val="3449"/>
              </a:lnSpc>
              <a:spcBef>
                <a:spcPct val="0"/>
              </a:spcBef>
            </a:pPr>
            <a:r>
              <a:rPr lang="en-US" sz="2923">
                <a:solidFill>
                  <a:srgbClr val="0A4247">
                    <a:alpha val="36863"/>
                  </a:srgbClr>
                </a:solidFill>
                <a:latin typeface="HK Grotesk Bold"/>
              </a:rPr>
              <a:t>10</a:t>
            </a:r>
          </a:p>
        </p:txBody>
      </p:sp>
      <p:sp>
        <p:nvSpPr>
          <p:cNvPr id="6" name="TextBox 6"/>
          <p:cNvSpPr txBox="1"/>
          <p:nvPr/>
        </p:nvSpPr>
        <p:spPr>
          <a:xfrm>
            <a:off x="1067107" y="2419007"/>
            <a:ext cx="11658777" cy="701609"/>
          </a:xfrm>
          <a:prstGeom prst="rect">
            <a:avLst/>
          </a:prstGeom>
        </p:spPr>
        <p:txBody>
          <a:bodyPr lIns="0" tIns="0" rIns="0" bIns="0" rtlCol="0" anchor="t">
            <a:spAutoFit/>
          </a:bodyPr>
          <a:lstStyle/>
          <a:p>
            <a:pPr>
              <a:lnSpc>
                <a:spcPts val="2799"/>
              </a:lnSpc>
              <a:spcBef>
                <a:spcPct val="0"/>
              </a:spcBef>
            </a:pPr>
            <a:r>
              <a:rPr lang="en-US" sz="1999">
                <a:solidFill>
                  <a:srgbClr val="0A4247"/>
                </a:solidFill>
                <a:latin typeface="HK Grotesk Bold"/>
              </a:rPr>
              <a:t>The Hydrophobic-polar (HP) model developed by Ken Dill is often used in optimization to predict the most stable conformation of a protein. </a:t>
            </a:r>
          </a:p>
        </p:txBody>
      </p:sp>
      <p:grpSp>
        <p:nvGrpSpPr>
          <p:cNvPr id="7" name="Group 7"/>
          <p:cNvGrpSpPr/>
          <p:nvPr/>
        </p:nvGrpSpPr>
        <p:grpSpPr>
          <a:xfrm>
            <a:off x="2514600" y="4336314"/>
            <a:ext cx="6227665" cy="3939909"/>
            <a:chOff x="0" y="0"/>
            <a:chExt cx="8303553" cy="5253212"/>
          </a:xfrm>
        </p:grpSpPr>
        <p:grpSp>
          <p:nvGrpSpPr>
            <p:cNvPr id="8" name="Group 8"/>
            <p:cNvGrpSpPr/>
            <p:nvPr/>
          </p:nvGrpSpPr>
          <p:grpSpPr>
            <a:xfrm>
              <a:off x="0" y="0"/>
              <a:ext cx="8303553" cy="5253212"/>
              <a:chOff x="0" y="0"/>
              <a:chExt cx="1640208" cy="1037671"/>
            </a:xfrm>
          </p:grpSpPr>
          <p:sp>
            <p:nvSpPr>
              <p:cNvPr id="9" name="Freeform 9"/>
              <p:cNvSpPr/>
              <p:nvPr/>
            </p:nvSpPr>
            <p:spPr>
              <a:xfrm>
                <a:off x="0" y="0"/>
                <a:ext cx="1640208" cy="1037671"/>
              </a:xfrm>
              <a:custGeom>
                <a:avLst/>
                <a:gdLst/>
                <a:ahLst/>
                <a:cxnLst/>
                <a:rect l="l" t="t" r="r" b="b"/>
                <a:pathLst>
                  <a:path w="1640208" h="1037671">
                    <a:moveTo>
                      <a:pt x="0" y="0"/>
                    </a:moveTo>
                    <a:lnTo>
                      <a:pt x="1640208" y="0"/>
                    </a:lnTo>
                    <a:lnTo>
                      <a:pt x="1640208" y="1037671"/>
                    </a:lnTo>
                    <a:lnTo>
                      <a:pt x="0" y="1037671"/>
                    </a:lnTo>
                    <a:close/>
                  </a:path>
                </a:pathLst>
              </a:custGeom>
              <a:solidFill>
                <a:srgbClr val="4D1354">
                  <a:alpha val="12941"/>
                </a:srgbClr>
              </a:solidFill>
            </p:spPr>
          </p:sp>
          <p:sp>
            <p:nvSpPr>
              <p:cNvPr id="10" name="TextBox 10"/>
              <p:cNvSpPr txBox="1"/>
              <p:nvPr/>
            </p:nvSpPr>
            <p:spPr>
              <a:xfrm>
                <a:off x="0" y="-47625"/>
                <a:ext cx="1640208" cy="1085296"/>
              </a:xfrm>
              <a:prstGeom prst="rect">
                <a:avLst/>
              </a:prstGeom>
            </p:spPr>
            <p:txBody>
              <a:bodyPr lIns="50800" tIns="50800" rIns="50800" bIns="50800" rtlCol="0" anchor="ctr"/>
              <a:lstStyle/>
              <a:p>
                <a:pPr algn="ctr">
                  <a:lnSpc>
                    <a:spcPts val="3738"/>
                  </a:lnSpc>
                </a:pPr>
                <a:endParaRPr/>
              </a:p>
            </p:txBody>
          </p:sp>
        </p:grpSp>
        <p:sp>
          <p:nvSpPr>
            <p:cNvPr id="11" name="TextBox 11"/>
            <p:cNvSpPr txBox="1"/>
            <p:nvPr/>
          </p:nvSpPr>
          <p:spPr>
            <a:xfrm>
              <a:off x="546511" y="501886"/>
              <a:ext cx="7291083" cy="525057"/>
            </a:xfrm>
            <a:prstGeom prst="rect">
              <a:avLst/>
            </a:prstGeom>
          </p:spPr>
          <p:txBody>
            <a:bodyPr lIns="0" tIns="0" rIns="0" bIns="0" rtlCol="0" anchor="t">
              <a:spAutoFit/>
            </a:bodyPr>
            <a:lstStyle/>
            <a:p>
              <a:pPr algn="ctr">
                <a:lnSpc>
                  <a:spcPts val="3359"/>
                </a:lnSpc>
                <a:spcBef>
                  <a:spcPct val="0"/>
                </a:spcBef>
              </a:pPr>
              <a:r>
                <a:rPr lang="en-US" sz="2400">
                  <a:solidFill>
                    <a:srgbClr val="0A4247"/>
                  </a:solidFill>
                  <a:latin typeface="HK Grotesk Bold"/>
                </a:rPr>
                <a:t>1D representation</a:t>
              </a:r>
            </a:p>
          </p:txBody>
        </p:sp>
        <p:sp>
          <p:nvSpPr>
            <p:cNvPr id="12" name="TextBox 12"/>
            <p:cNvSpPr txBox="1"/>
            <p:nvPr/>
          </p:nvSpPr>
          <p:spPr>
            <a:xfrm>
              <a:off x="546511" y="1431561"/>
              <a:ext cx="4339387" cy="794129"/>
            </a:xfrm>
            <a:prstGeom prst="rect">
              <a:avLst/>
            </a:prstGeom>
          </p:spPr>
          <p:txBody>
            <a:bodyPr lIns="0" tIns="0" rIns="0" bIns="0" rtlCol="0" anchor="t">
              <a:spAutoFit/>
            </a:bodyPr>
            <a:lstStyle/>
            <a:p>
              <a:pPr>
                <a:lnSpc>
                  <a:spcPts val="2360"/>
                </a:lnSpc>
                <a:spcBef>
                  <a:spcPct val="0"/>
                </a:spcBef>
              </a:pPr>
              <a:r>
                <a:rPr lang="en-US" sz="2000">
                  <a:solidFill>
                    <a:srgbClr val="0A4247"/>
                  </a:solidFill>
                  <a:latin typeface="HK Grotesk Bold"/>
                </a:rPr>
                <a:t>Chain A - 21 amino acids</a:t>
              </a:r>
            </a:p>
            <a:p>
              <a:pPr>
                <a:lnSpc>
                  <a:spcPts val="2360"/>
                </a:lnSpc>
                <a:spcBef>
                  <a:spcPct val="0"/>
                </a:spcBef>
              </a:pPr>
              <a:r>
                <a:rPr lang="en-US" sz="2000">
                  <a:solidFill>
                    <a:srgbClr val="FFFFFF"/>
                  </a:solidFill>
                  <a:latin typeface="HK Grotesk"/>
                </a:rPr>
                <a:t>HPPPHHHPPPHHHPPPHP</a:t>
              </a:r>
            </a:p>
          </p:txBody>
        </p:sp>
        <p:sp>
          <p:nvSpPr>
            <p:cNvPr id="13" name="Freeform 13"/>
            <p:cNvSpPr/>
            <p:nvPr/>
          </p:nvSpPr>
          <p:spPr>
            <a:xfrm>
              <a:off x="546511" y="2554715"/>
              <a:ext cx="264339" cy="264339"/>
            </a:xfrm>
            <a:custGeom>
              <a:avLst/>
              <a:gdLst/>
              <a:ahLst/>
              <a:cxnLst/>
              <a:rect l="l" t="t" r="r" b="b"/>
              <a:pathLst>
                <a:path w="264339" h="264339">
                  <a:moveTo>
                    <a:pt x="0" y="0"/>
                  </a:moveTo>
                  <a:lnTo>
                    <a:pt x="264339" y="0"/>
                  </a:lnTo>
                  <a:lnTo>
                    <a:pt x="264339" y="264340"/>
                  </a:lnTo>
                  <a:lnTo>
                    <a:pt x="0" y="2643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AutoShape 14"/>
            <p:cNvSpPr/>
            <p:nvPr/>
          </p:nvSpPr>
          <p:spPr>
            <a:xfrm flipV="1">
              <a:off x="810850" y="2683822"/>
              <a:ext cx="4032155" cy="2965"/>
            </a:xfrm>
            <a:prstGeom prst="line">
              <a:avLst/>
            </a:prstGeom>
            <a:ln w="12700" cap="flat">
              <a:solidFill>
                <a:srgbClr val="000000"/>
              </a:solidFill>
              <a:prstDash val="solid"/>
              <a:headEnd type="none" w="sm" len="sm"/>
              <a:tailEnd type="none" w="sm" len="sm"/>
            </a:ln>
          </p:spPr>
        </p:sp>
        <p:sp>
          <p:nvSpPr>
            <p:cNvPr id="15" name="Freeform 15"/>
            <p:cNvSpPr/>
            <p:nvPr/>
          </p:nvSpPr>
          <p:spPr>
            <a:xfrm>
              <a:off x="917036" y="2545303"/>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4576427" y="2545303"/>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1648914" y="2553136"/>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2014853" y="2545303"/>
              <a:ext cx="264339" cy="264339"/>
            </a:xfrm>
            <a:custGeom>
              <a:avLst/>
              <a:gdLst/>
              <a:ahLst/>
              <a:cxnLst/>
              <a:rect l="l" t="t" r="r" b="b"/>
              <a:pathLst>
                <a:path w="264339" h="264339">
                  <a:moveTo>
                    <a:pt x="0" y="0"/>
                  </a:moveTo>
                  <a:lnTo>
                    <a:pt x="264340" y="0"/>
                  </a:lnTo>
                  <a:lnTo>
                    <a:pt x="264340"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2380793" y="2545303"/>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2746732" y="2560968"/>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a:off x="3112671" y="2554715"/>
              <a:ext cx="264339" cy="264339"/>
            </a:xfrm>
            <a:custGeom>
              <a:avLst/>
              <a:gdLst/>
              <a:ahLst/>
              <a:cxnLst/>
              <a:rect l="l" t="t" r="r" b="b"/>
              <a:pathLst>
                <a:path w="264339" h="264339">
                  <a:moveTo>
                    <a:pt x="0" y="0"/>
                  </a:moveTo>
                  <a:lnTo>
                    <a:pt x="264339" y="0"/>
                  </a:lnTo>
                  <a:lnTo>
                    <a:pt x="264339" y="264340"/>
                  </a:lnTo>
                  <a:lnTo>
                    <a:pt x="0" y="2643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3478610" y="2560968"/>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1282975" y="2545303"/>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4210488" y="2545303"/>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a:off x="3844549" y="2560968"/>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TextBox 26"/>
            <p:cNvSpPr txBox="1"/>
            <p:nvPr/>
          </p:nvSpPr>
          <p:spPr>
            <a:xfrm>
              <a:off x="546511" y="3231707"/>
              <a:ext cx="6409862" cy="794129"/>
            </a:xfrm>
            <a:prstGeom prst="rect">
              <a:avLst/>
            </a:prstGeom>
          </p:spPr>
          <p:txBody>
            <a:bodyPr lIns="0" tIns="0" rIns="0" bIns="0" rtlCol="0" anchor="t">
              <a:spAutoFit/>
            </a:bodyPr>
            <a:lstStyle/>
            <a:p>
              <a:pPr algn="just">
                <a:lnSpc>
                  <a:spcPts val="2360"/>
                </a:lnSpc>
                <a:spcBef>
                  <a:spcPct val="0"/>
                </a:spcBef>
              </a:pPr>
              <a:r>
                <a:rPr lang="en-US" sz="2000" dirty="0">
                  <a:solidFill>
                    <a:srgbClr val="0A4247"/>
                  </a:solidFill>
                  <a:latin typeface="HK Grotesk Bold"/>
                </a:rPr>
                <a:t>Chain B - 30 amino acids</a:t>
              </a:r>
            </a:p>
            <a:p>
              <a:pPr algn="just">
                <a:lnSpc>
                  <a:spcPts val="2360"/>
                </a:lnSpc>
                <a:spcBef>
                  <a:spcPct val="0"/>
                </a:spcBef>
              </a:pPr>
              <a:r>
                <a:rPr lang="en-US" sz="2000" dirty="0">
                  <a:solidFill>
                    <a:srgbClr val="FFFFFF"/>
                  </a:solidFill>
                  <a:latin typeface="HK Grotesk"/>
                </a:rPr>
                <a:t>HPHHPPPHPPPPHHPPPHHHPPPHHHPP</a:t>
              </a:r>
            </a:p>
          </p:txBody>
        </p:sp>
        <p:sp>
          <p:nvSpPr>
            <p:cNvPr id="27" name="Freeform 27"/>
            <p:cNvSpPr/>
            <p:nvPr/>
          </p:nvSpPr>
          <p:spPr>
            <a:xfrm>
              <a:off x="589399" y="4378149"/>
              <a:ext cx="264339" cy="264339"/>
            </a:xfrm>
            <a:custGeom>
              <a:avLst/>
              <a:gdLst/>
              <a:ahLst/>
              <a:cxnLst/>
              <a:rect l="l" t="t" r="r" b="b"/>
              <a:pathLst>
                <a:path w="264339" h="264339">
                  <a:moveTo>
                    <a:pt x="0" y="0"/>
                  </a:moveTo>
                  <a:lnTo>
                    <a:pt x="264340" y="0"/>
                  </a:lnTo>
                  <a:lnTo>
                    <a:pt x="264340" y="264339"/>
                  </a:lnTo>
                  <a:lnTo>
                    <a:pt x="0" y="2643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AutoShape 28"/>
            <p:cNvSpPr/>
            <p:nvPr/>
          </p:nvSpPr>
          <p:spPr>
            <a:xfrm flipV="1">
              <a:off x="853739" y="4500906"/>
              <a:ext cx="6102635" cy="9315"/>
            </a:xfrm>
            <a:prstGeom prst="line">
              <a:avLst/>
            </a:prstGeom>
            <a:ln w="12700" cap="flat">
              <a:solidFill>
                <a:srgbClr val="000000"/>
              </a:solidFill>
              <a:prstDash val="solid"/>
              <a:headEnd type="none" w="sm" len="sm"/>
              <a:tailEnd type="none" w="sm" len="sm"/>
            </a:ln>
          </p:spPr>
        </p:sp>
        <p:sp>
          <p:nvSpPr>
            <p:cNvPr id="29" name="Freeform 29"/>
            <p:cNvSpPr/>
            <p:nvPr/>
          </p:nvSpPr>
          <p:spPr>
            <a:xfrm>
              <a:off x="959924" y="4368737"/>
              <a:ext cx="264339" cy="264339"/>
            </a:xfrm>
            <a:custGeom>
              <a:avLst/>
              <a:gdLst/>
              <a:ahLst/>
              <a:cxnLst/>
              <a:rect l="l" t="t" r="r" b="b"/>
              <a:pathLst>
                <a:path w="264339" h="264339">
                  <a:moveTo>
                    <a:pt x="0" y="0"/>
                  </a:moveTo>
                  <a:lnTo>
                    <a:pt x="264340" y="0"/>
                  </a:lnTo>
                  <a:lnTo>
                    <a:pt x="264340" y="264339"/>
                  </a:lnTo>
                  <a:lnTo>
                    <a:pt x="0" y="2643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0" name="Freeform 30"/>
            <p:cNvSpPr/>
            <p:nvPr/>
          </p:nvSpPr>
          <p:spPr>
            <a:xfrm>
              <a:off x="4619316" y="4368737"/>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1" name="Freeform 31"/>
            <p:cNvSpPr/>
            <p:nvPr/>
          </p:nvSpPr>
          <p:spPr>
            <a:xfrm>
              <a:off x="1691803" y="4376569"/>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2" name="Freeform 32"/>
            <p:cNvSpPr/>
            <p:nvPr/>
          </p:nvSpPr>
          <p:spPr>
            <a:xfrm>
              <a:off x="2057742" y="4368737"/>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3" name="Freeform 33"/>
            <p:cNvSpPr/>
            <p:nvPr/>
          </p:nvSpPr>
          <p:spPr>
            <a:xfrm>
              <a:off x="2423681" y="4368737"/>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4" name="Freeform 34"/>
            <p:cNvSpPr/>
            <p:nvPr/>
          </p:nvSpPr>
          <p:spPr>
            <a:xfrm>
              <a:off x="2789620" y="4384402"/>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5" name="Freeform 35"/>
            <p:cNvSpPr/>
            <p:nvPr/>
          </p:nvSpPr>
          <p:spPr>
            <a:xfrm>
              <a:off x="3155559" y="4378149"/>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6" name="Freeform 36"/>
            <p:cNvSpPr/>
            <p:nvPr/>
          </p:nvSpPr>
          <p:spPr>
            <a:xfrm>
              <a:off x="3521498" y="4384402"/>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7" name="Freeform 37"/>
            <p:cNvSpPr/>
            <p:nvPr/>
          </p:nvSpPr>
          <p:spPr>
            <a:xfrm>
              <a:off x="1325864" y="4368737"/>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8" name="Freeform 38"/>
            <p:cNvSpPr/>
            <p:nvPr/>
          </p:nvSpPr>
          <p:spPr>
            <a:xfrm>
              <a:off x="4253377" y="4368737"/>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9" name="Freeform 39"/>
            <p:cNvSpPr/>
            <p:nvPr/>
          </p:nvSpPr>
          <p:spPr>
            <a:xfrm>
              <a:off x="3887437" y="4384402"/>
              <a:ext cx="264339" cy="264339"/>
            </a:xfrm>
            <a:custGeom>
              <a:avLst/>
              <a:gdLst/>
              <a:ahLst/>
              <a:cxnLst/>
              <a:rect l="l" t="t" r="r" b="b"/>
              <a:pathLst>
                <a:path w="264339" h="264339">
                  <a:moveTo>
                    <a:pt x="0" y="0"/>
                  </a:moveTo>
                  <a:lnTo>
                    <a:pt x="264340" y="0"/>
                  </a:lnTo>
                  <a:lnTo>
                    <a:pt x="264340"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0" name="Freeform 40"/>
            <p:cNvSpPr/>
            <p:nvPr/>
          </p:nvSpPr>
          <p:spPr>
            <a:xfrm>
              <a:off x="4985255" y="4362387"/>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1" name="Freeform 41"/>
            <p:cNvSpPr/>
            <p:nvPr/>
          </p:nvSpPr>
          <p:spPr>
            <a:xfrm>
              <a:off x="5351194" y="4384402"/>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2" name="Freeform 42"/>
            <p:cNvSpPr/>
            <p:nvPr/>
          </p:nvSpPr>
          <p:spPr>
            <a:xfrm>
              <a:off x="5727024" y="4384402"/>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3" name="Freeform 43"/>
            <p:cNvSpPr/>
            <p:nvPr/>
          </p:nvSpPr>
          <p:spPr>
            <a:xfrm>
              <a:off x="6092963" y="4378149"/>
              <a:ext cx="264339" cy="264339"/>
            </a:xfrm>
            <a:custGeom>
              <a:avLst/>
              <a:gdLst/>
              <a:ahLst/>
              <a:cxnLst/>
              <a:rect l="l" t="t" r="r" b="b"/>
              <a:pathLst>
                <a:path w="264339" h="264339">
                  <a:moveTo>
                    <a:pt x="0" y="0"/>
                  </a:moveTo>
                  <a:lnTo>
                    <a:pt x="264340" y="0"/>
                  </a:lnTo>
                  <a:lnTo>
                    <a:pt x="264340" y="264339"/>
                  </a:lnTo>
                  <a:lnTo>
                    <a:pt x="0" y="2643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4" name="Freeform 44"/>
            <p:cNvSpPr/>
            <p:nvPr/>
          </p:nvSpPr>
          <p:spPr>
            <a:xfrm>
              <a:off x="6458903" y="4362387"/>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5" name="Freeform 45"/>
            <p:cNvSpPr/>
            <p:nvPr/>
          </p:nvSpPr>
          <p:spPr>
            <a:xfrm>
              <a:off x="6820668" y="4364612"/>
              <a:ext cx="246029" cy="246029"/>
            </a:xfrm>
            <a:custGeom>
              <a:avLst/>
              <a:gdLst/>
              <a:ahLst/>
              <a:cxnLst/>
              <a:rect l="l" t="t" r="r" b="b"/>
              <a:pathLst>
                <a:path w="246029" h="246029">
                  <a:moveTo>
                    <a:pt x="0" y="0"/>
                  </a:moveTo>
                  <a:lnTo>
                    <a:pt x="246029" y="0"/>
                  </a:lnTo>
                  <a:lnTo>
                    <a:pt x="246029" y="246029"/>
                  </a:lnTo>
                  <a:lnTo>
                    <a:pt x="0" y="2460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46" name="Group 46"/>
          <p:cNvGrpSpPr/>
          <p:nvPr/>
        </p:nvGrpSpPr>
        <p:grpSpPr>
          <a:xfrm>
            <a:off x="9421665" y="4336314"/>
            <a:ext cx="6227665" cy="3939909"/>
            <a:chOff x="0" y="0"/>
            <a:chExt cx="8303553" cy="5253212"/>
          </a:xfrm>
        </p:grpSpPr>
        <p:sp>
          <p:nvSpPr>
            <p:cNvPr id="47" name="Freeform 47"/>
            <p:cNvSpPr/>
            <p:nvPr/>
          </p:nvSpPr>
          <p:spPr>
            <a:xfrm>
              <a:off x="1164383" y="1713872"/>
              <a:ext cx="5531973" cy="3035670"/>
            </a:xfrm>
            <a:custGeom>
              <a:avLst/>
              <a:gdLst/>
              <a:ahLst/>
              <a:cxnLst/>
              <a:rect l="l" t="t" r="r" b="b"/>
              <a:pathLst>
                <a:path w="5531973" h="3035670">
                  <a:moveTo>
                    <a:pt x="0" y="0"/>
                  </a:moveTo>
                  <a:lnTo>
                    <a:pt x="5531973" y="0"/>
                  </a:lnTo>
                  <a:lnTo>
                    <a:pt x="5531973" y="3035670"/>
                  </a:lnTo>
                  <a:lnTo>
                    <a:pt x="0" y="303567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8" name="AutoShape 48"/>
            <p:cNvSpPr/>
            <p:nvPr/>
          </p:nvSpPr>
          <p:spPr>
            <a:xfrm>
              <a:off x="2432509" y="2490029"/>
              <a:ext cx="0" cy="1033621"/>
            </a:xfrm>
            <a:prstGeom prst="line">
              <a:avLst/>
            </a:prstGeom>
            <a:ln w="12700" cap="flat">
              <a:solidFill>
                <a:srgbClr val="000000"/>
              </a:solidFill>
              <a:prstDash val="solid"/>
              <a:headEnd type="none" w="sm" len="sm"/>
              <a:tailEnd type="none" w="sm" len="sm"/>
            </a:ln>
          </p:spPr>
        </p:sp>
        <p:sp>
          <p:nvSpPr>
            <p:cNvPr id="49" name="AutoShape 49"/>
            <p:cNvSpPr/>
            <p:nvPr/>
          </p:nvSpPr>
          <p:spPr>
            <a:xfrm flipV="1">
              <a:off x="3033138" y="2359972"/>
              <a:ext cx="6350" cy="581839"/>
            </a:xfrm>
            <a:prstGeom prst="line">
              <a:avLst/>
            </a:prstGeom>
            <a:ln w="12700" cap="flat">
              <a:solidFill>
                <a:srgbClr val="000000"/>
              </a:solidFill>
              <a:prstDash val="solid"/>
              <a:headEnd type="none" w="sm" len="sm"/>
              <a:tailEnd type="none" w="sm" len="sm"/>
            </a:ln>
          </p:spPr>
        </p:sp>
        <p:sp>
          <p:nvSpPr>
            <p:cNvPr id="50" name="AutoShape 50"/>
            <p:cNvSpPr/>
            <p:nvPr/>
          </p:nvSpPr>
          <p:spPr>
            <a:xfrm>
              <a:off x="3033138" y="3523651"/>
              <a:ext cx="0" cy="583556"/>
            </a:xfrm>
            <a:prstGeom prst="line">
              <a:avLst/>
            </a:prstGeom>
            <a:ln w="12700" cap="flat">
              <a:solidFill>
                <a:srgbClr val="000000"/>
              </a:solidFill>
              <a:prstDash val="solid"/>
              <a:headEnd type="none" w="sm" len="sm"/>
              <a:tailEnd type="none" w="sm" len="sm"/>
            </a:ln>
          </p:spPr>
        </p:sp>
        <p:sp>
          <p:nvSpPr>
            <p:cNvPr id="51" name="AutoShape 51"/>
            <p:cNvSpPr/>
            <p:nvPr/>
          </p:nvSpPr>
          <p:spPr>
            <a:xfrm flipH="1">
              <a:off x="3033138" y="4107206"/>
              <a:ext cx="460925" cy="0"/>
            </a:xfrm>
            <a:prstGeom prst="line">
              <a:avLst/>
            </a:prstGeom>
            <a:ln w="12700" cap="flat">
              <a:solidFill>
                <a:srgbClr val="000000"/>
              </a:solidFill>
              <a:prstDash val="solid"/>
              <a:headEnd type="none" w="sm" len="sm"/>
              <a:tailEnd type="none" w="sm" len="sm"/>
            </a:ln>
          </p:spPr>
        </p:sp>
        <p:sp>
          <p:nvSpPr>
            <p:cNvPr id="52" name="AutoShape 52"/>
            <p:cNvSpPr/>
            <p:nvPr/>
          </p:nvSpPr>
          <p:spPr>
            <a:xfrm flipV="1">
              <a:off x="3634027" y="3083394"/>
              <a:ext cx="0" cy="1023813"/>
            </a:xfrm>
            <a:prstGeom prst="line">
              <a:avLst/>
            </a:prstGeom>
            <a:ln w="12700" cap="flat">
              <a:solidFill>
                <a:srgbClr val="000000"/>
              </a:solidFill>
              <a:prstDash val="solid"/>
              <a:headEnd type="none" w="sm" len="sm"/>
              <a:tailEnd type="none" w="sm" len="sm"/>
            </a:ln>
          </p:spPr>
        </p:sp>
        <p:sp>
          <p:nvSpPr>
            <p:cNvPr id="53" name="AutoShape 53"/>
            <p:cNvSpPr/>
            <p:nvPr/>
          </p:nvSpPr>
          <p:spPr>
            <a:xfrm>
              <a:off x="3033138" y="2941812"/>
              <a:ext cx="561345" cy="0"/>
            </a:xfrm>
            <a:prstGeom prst="line">
              <a:avLst/>
            </a:prstGeom>
            <a:ln w="12700" cap="flat">
              <a:solidFill>
                <a:srgbClr val="000000"/>
              </a:solidFill>
              <a:prstDash val="solid"/>
              <a:headEnd type="none" w="sm" len="sm"/>
              <a:tailEnd type="none" w="sm" len="sm"/>
            </a:ln>
          </p:spPr>
        </p:sp>
        <p:sp>
          <p:nvSpPr>
            <p:cNvPr id="54" name="AutoShape 54"/>
            <p:cNvSpPr/>
            <p:nvPr/>
          </p:nvSpPr>
          <p:spPr>
            <a:xfrm flipH="1">
              <a:off x="3039488" y="2359972"/>
              <a:ext cx="1168584" cy="0"/>
            </a:xfrm>
            <a:prstGeom prst="line">
              <a:avLst/>
            </a:prstGeom>
            <a:ln w="12700" cap="flat">
              <a:solidFill>
                <a:srgbClr val="000000"/>
              </a:solidFill>
              <a:prstDash val="solid"/>
              <a:headEnd type="none" w="sm" len="sm"/>
              <a:tailEnd type="none" w="sm" len="sm"/>
            </a:ln>
          </p:spPr>
        </p:sp>
        <p:grpSp>
          <p:nvGrpSpPr>
            <p:cNvPr id="55" name="Group 55"/>
            <p:cNvGrpSpPr/>
            <p:nvPr/>
          </p:nvGrpSpPr>
          <p:grpSpPr>
            <a:xfrm>
              <a:off x="0" y="0"/>
              <a:ext cx="8303553" cy="5253212"/>
              <a:chOff x="0" y="0"/>
              <a:chExt cx="1640208" cy="1037671"/>
            </a:xfrm>
          </p:grpSpPr>
          <p:sp>
            <p:nvSpPr>
              <p:cNvPr id="56" name="Freeform 56"/>
              <p:cNvSpPr/>
              <p:nvPr/>
            </p:nvSpPr>
            <p:spPr>
              <a:xfrm>
                <a:off x="0" y="0"/>
                <a:ext cx="1640208" cy="1037671"/>
              </a:xfrm>
              <a:custGeom>
                <a:avLst/>
                <a:gdLst/>
                <a:ahLst/>
                <a:cxnLst/>
                <a:rect l="l" t="t" r="r" b="b"/>
                <a:pathLst>
                  <a:path w="1640208" h="1037671">
                    <a:moveTo>
                      <a:pt x="0" y="0"/>
                    </a:moveTo>
                    <a:lnTo>
                      <a:pt x="1640208" y="0"/>
                    </a:lnTo>
                    <a:lnTo>
                      <a:pt x="1640208" y="1037671"/>
                    </a:lnTo>
                    <a:lnTo>
                      <a:pt x="0" y="1037671"/>
                    </a:lnTo>
                    <a:close/>
                  </a:path>
                </a:pathLst>
              </a:custGeom>
              <a:solidFill>
                <a:srgbClr val="4D1354">
                  <a:alpha val="12941"/>
                </a:srgbClr>
              </a:solidFill>
            </p:spPr>
          </p:sp>
          <p:sp>
            <p:nvSpPr>
              <p:cNvPr id="57" name="TextBox 57"/>
              <p:cNvSpPr txBox="1"/>
              <p:nvPr/>
            </p:nvSpPr>
            <p:spPr>
              <a:xfrm>
                <a:off x="0" y="-47625"/>
                <a:ext cx="1640208" cy="1085296"/>
              </a:xfrm>
              <a:prstGeom prst="rect">
                <a:avLst/>
              </a:prstGeom>
            </p:spPr>
            <p:txBody>
              <a:bodyPr lIns="50800" tIns="50800" rIns="50800" bIns="50800" rtlCol="0" anchor="ctr"/>
              <a:lstStyle/>
              <a:p>
                <a:pPr algn="ctr">
                  <a:lnSpc>
                    <a:spcPts val="3738"/>
                  </a:lnSpc>
                </a:pPr>
                <a:endParaRPr/>
              </a:p>
            </p:txBody>
          </p:sp>
        </p:grpSp>
        <p:sp>
          <p:nvSpPr>
            <p:cNvPr id="58" name="TextBox 58"/>
            <p:cNvSpPr txBox="1"/>
            <p:nvPr/>
          </p:nvSpPr>
          <p:spPr>
            <a:xfrm>
              <a:off x="506235" y="669063"/>
              <a:ext cx="7291083" cy="525057"/>
            </a:xfrm>
            <a:prstGeom prst="rect">
              <a:avLst/>
            </a:prstGeom>
          </p:spPr>
          <p:txBody>
            <a:bodyPr lIns="0" tIns="0" rIns="0" bIns="0" rtlCol="0" anchor="t">
              <a:spAutoFit/>
            </a:bodyPr>
            <a:lstStyle/>
            <a:p>
              <a:pPr algn="ctr">
                <a:lnSpc>
                  <a:spcPts val="3359"/>
                </a:lnSpc>
                <a:spcBef>
                  <a:spcPct val="0"/>
                </a:spcBef>
              </a:pPr>
              <a:r>
                <a:rPr lang="en-US" sz="2400">
                  <a:solidFill>
                    <a:srgbClr val="0A4247"/>
                  </a:solidFill>
                  <a:latin typeface="HK Grotesk Bold"/>
                </a:rPr>
                <a:t>2D representation</a:t>
              </a:r>
            </a:p>
          </p:txBody>
        </p:sp>
        <p:sp>
          <p:nvSpPr>
            <p:cNvPr id="59" name="Freeform 59"/>
            <p:cNvSpPr/>
            <p:nvPr/>
          </p:nvSpPr>
          <p:spPr>
            <a:xfrm>
              <a:off x="2300340" y="2225690"/>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0" name="Freeform 60"/>
            <p:cNvSpPr/>
            <p:nvPr/>
          </p:nvSpPr>
          <p:spPr>
            <a:xfrm>
              <a:off x="2300340" y="2809642"/>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1" name="Freeform 61"/>
            <p:cNvSpPr/>
            <p:nvPr/>
          </p:nvSpPr>
          <p:spPr>
            <a:xfrm>
              <a:off x="2900968" y="3391481"/>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2" name="Freeform 62"/>
            <p:cNvSpPr/>
            <p:nvPr/>
          </p:nvSpPr>
          <p:spPr>
            <a:xfrm>
              <a:off x="2900968" y="3975037"/>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3" name="Freeform 63"/>
            <p:cNvSpPr/>
            <p:nvPr/>
          </p:nvSpPr>
          <p:spPr>
            <a:xfrm>
              <a:off x="2300340" y="3391481"/>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4" name="Freeform 64"/>
            <p:cNvSpPr/>
            <p:nvPr/>
          </p:nvSpPr>
          <p:spPr>
            <a:xfrm>
              <a:off x="3494063" y="3975037"/>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5" name="Freeform 65"/>
            <p:cNvSpPr/>
            <p:nvPr/>
          </p:nvSpPr>
          <p:spPr>
            <a:xfrm>
              <a:off x="3495507" y="3385131"/>
              <a:ext cx="264339" cy="264339"/>
            </a:xfrm>
            <a:custGeom>
              <a:avLst/>
              <a:gdLst/>
              <a:ahLst/>
              <a:cxnLst/>
              <a:rect l="l" t="t" r="r" b="b"/>
              <a:pathLst>
                <a:path w="264339" h="264339">
                  <a:moveTo>
                    <a:pt x="0" y="0"/>
                  </a:moveTo>
                  <a:lnTo>
                    <a:pt x="264340" y="0"/>
                  </a:lnTo>
                  <a:lnTo>
                    <a:pt x="264340"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6" name="Freeform 66"/>
            <p:cNvSpPr/>
            <p:nvPr/>
          </p:nvSpPr>
          <p:spPr>
            <a:xfrm>
              <a:off x="3501857" y="2819055"/>
              <a:ext cx="264339" cy="264339"/>
            </a:xfrm>
            <a:custGeom>
              <a:avLst/>
              <a:gdLst/>
              <a:ahLst/>
              <a:cxnLst/>
              <a:rect l="l" t="t" r="r" b="b"/>
              <a:pathLst>
                <a:path w="264339" h="264339">
                  <a:moveTo>
                    <a:pt x="0" y="0"/>
                  </a:moveTo>
                  <a:lnTo>
                    <a:pt x="264340" y="0"/>
                  </a:lnTo>
                  <a:lnTo>
                    <a:pt x="264340"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7" name="Freeform 67"/>
            <p:cNvSpPr/>
            <p:nvPr/>
          </p:nvSpPr>
          <p:spPr>
            <a:xfrm>
              <a:off x="2900968" y="2809642"/>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8" name="AutoShape 68"/>
            <p:cNvSpPr/>
            <p:nvPr/>
          </p:nvSpPr>
          <p:spPr>
            <a:xfrm flipH="1">
              <a:off x="2432509" y="3523651"/>
              <a:ext cx="600629" cy="0"/>
            </a:xfrm>
            <a:prstGeom prst="line">
              <a:avLst/>
            </a:prstGeom>
            <a:ln w="12700" cap="flat">
              <a:solidFill>
                <a:srgbClr val="000000"/>
              </a:solidFill>
              <a:prstDash val="solid"/>
              <a:headEnd type="none" w="sm" len="sm"/>
              <a:tailEnd type="none" w="sm" len="sm"/>
            </a:ln>
          </p:spPr>
        </p:sp>
        <p:sp>
          <p:nvSpPr>
            <p:cNvPr id="69" name="Freeform 69"/>
            <p:cNvSpPr/>
            <p:nvPr/>
          </p:nvSpPr>
          <p:spPr>
            <a:xfrm>
              <a:off x="2907318" y="2227803"/>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0" name="Freeform 70"/>
            <p:cNvSpPr/>
            <p:nvPr/>
          </p:nvSpPr>
          <p:spPr>
            <a:xfrm>
              <a:off x="3468663" y="2227803"/>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1" name="Freeform 71"/>
            <p:cNvSpPr/>
            <p:nvPr/>
          </p:nvSpPr>
          <p:spPr>
            <a:xfrm>
              <a:off x="4075902" y="2227803"/>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72" name="Freeform 72"/>
          <p:cNvSpPr/>
          <p:nvPr/>
        </p:nvSpPr>
        <p:spPr>
          <a:xfrm rot="-9191850">
            <a:off x="8179072" y="7553113"/>
            <a:ext cx="1929856" cy="1428094"/>
          </a:xfrm>
          <a:custGeom>
            <a:avLst/>
            <a:gdLst/>
            <a:ahLst/>
            <a:cxnLst/>
            <a:rect l="l" t="t" r="r" b="b"/>
            <a:pathLst>
              <a:path w="1929856" h="1428094">
                <a:moveTo>
                  <a:pt x="0" y="0"/>
                </a:moveTo>
                <a:lnTo>
                  <a:pt x="1929856" y="0"/>
                </a:lnTo>
                <a:lnTo>
                  <a:pt x="1929856" y="1428093"/>
                </a:lnTo>
                <a:lnTo>
                  <a:pt x="0" y="142809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3" name="TextBox 73"/>
          <p:cNvSpPr txBox="1"/>
          <p:nvPr/>
        </p:nvSpPr>
        <p:spPr>
          <a:xfrm>
            <a:off x="8013009" y="8957341"/>
            <a:ext cx="2037227" cy="382254"/>
          </a:xfrm>
          <a:prstGeom prst="rect">
            <a:avLst/>
          </a:prstGeom>
        </p:spPr>
        <p:txBody>
          <a:bodyPr lIns="0" tIns="0" rIns="0" bIns="0" rtlCol="0" anchor="t">
            <a:spAutoFit/>
          </a:bodyPr>
          <a:lstStyle/>
          <a:p>
            <a:pPr algn="ctr">
              <a:lnSpc>
                <a:spcPts val="3079"/>
              </a:lnSpc>
              <a:spcBef>
                <a:spcPct val="0"/>
              </a:spcBef>
            </a:pPr>
            <a:r>
              <a:rPr lang="en-US" sz="2199">
                <a:solidFill>
                  <a:srgbClr val="4D1354"/>
                </a:solidFill>
                <a:latin typeface="HK Grotesk Bold"/>
              </a:rPr>
              <a:t>1D to 2D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0D7D9"/>
        </a:solidFill>
        <a:effectLst/>
      </p:bgPr>
    </p:bg>
    <p:spTree>
      <p:nvGrpSpPr>
        <p:cNvPr id="1" name=""/>
        <p:cNvGrpSpPr/>
        <p:nvPr/>
      </p:nvGrpSpPr>
      <p:grpSpPr>
        <a:xfrm>
          <a:off x="0" y="0"/>
          <a:ext cx="0" cy="0"/>
          <a:chOff x="0" y="0"/>
          <a:chExt cx="0" cy="0"/>
        </a:xfrm>
      </p:grpSpPr>
      <p:sp>
        <p:nvSpPr>
          <p:cNvPr id="2" name="Freeform 2"/>
          <p:cNvSpPr/>
          <p:nvPr/>
        </p:nvSpPr>
        <p:spPr>
          <a:xfrm rot="-2700000">
            <a:off x="15478544" y="-1101260"/>
            <a:ext cx="4209775" cy="4074702"/>
          </a:xfrm>
          <a:custGeom>
            <a:avLst/>
            <a:gdLst/>
            <a:ahLst/>
            <a:cxnLst/>
            <a:rect l="l" t="t" r="r" b="b"/>
            <a:pathLst>
              <a:path w="4209775" h="4074702">
                <a:moveTo>
                  <a:pt x="0" y="0"/>
                </a:moveTo>
                <a:lnTo>
                  <a:pt x="4209775" y="0"/>
                </a:lnTo>
                <a:lnTo>
                  <a:pt x="4209775" y="4074702"/>
                </a:lnTo>
                <a:lnTo>
                  <a:pt x="0" y="4074702"/>
                </a:lnTo>
                <a:lnTo>
                  <a:pt x="0" y="0"/>
                </a:lnTo>
                <a:close/>
              </a:path>
            </a:pathLst>
          </a:custGeom>
          <a:blipFill>
            <a:blip r:embed="rId2"/>
            <a:stretch>
              <a:fillRect l="-32343" t="-90472" r="-30903" b="-62515"/>
            </a:stretch>
          </a:blipFill>
        </p:spPr>
      </p:sp>
      <p:sp>
        <p:nvSpPr>
          <p:cNvPr id="3" name="Freeform 3"/>
          <p:cNvSpPr/>
          <p:nvPr/>
        </p:nvSpPr>
        <p:spPr>
          <a:xfrm>
            <a:off x="289017" y="289017"/>
            <a:ext cx="739683" cy="739683"/>
          </a:xfrm>
          <a:custGeom>
            <a:avLst/>
            <a:gdLst/>
            <a:ahLst/>
            <a:cxnLst/>
            <a:rect l="l" t="t" r="r" b="b"/>
            <a:pathLst>
              <a:path w="739683" h="739683">
                <a:moveTo>
                  <a:pt x="0" y="0"/>
                </a:moveTo>
                <a:lnTo>
                  <a:pt x="739683" y="0"/>
                </a:lnTo>
                <a:lnTo>
                  <a:pt x="739683" y="739683"/>
                </a:lnTo>
                <a:lnTo>
                  <a:pt x="0" y="739683"/>
                </a:lnTo>
                <a:lnTo>
                  <a:pt x="0" y="0"/>
                </a:lnTo>
                <a:close/>
              </a:path>
            </a:pathLst>
          </a:custGeom>
          <a:blipFill>
            <a:blip r:embed="rId3"/>
            <a:stretch>
              <a:fillRect/>
            </a:stretch>
          </a:blipFill>
        </p:spPr>
      </p:sp>
      <p:grpSp>
        <p:nvGrpSpPr>
          <p:cNvPr id="4" name="Group 4"/>
          <p:cNvGrpSpPr/>
          <p:nvPr/>
        </p:nvGrpSpPr>
        <p:grpSpPr>
          <a:xfrm>
            <a:off x="2113731" y="4294808"/>
            <a:ext cx="6186694" cy="4963492"/>
            <a:chOff x="0" y="0"/>
            <a:chExt cx="8248926" cy="6617990"/>
          </a:xfrm>
        </p:grpSpPr>
        <p:sp>
          <p:nvSpPr>
            <p:cNvPr id="5" name="Freeform 5"/>
            <p:cNvSpPr/>
            <p:nvPr/>
          </p:nvSpPr>
          <p:spPr>
            <a:xfrm>
              <a:off x="330024" y="1773111"/>
              <a:ext cx="7572526" cy="4155424"/>
            </a:xfrm>
            <a:custGeom>
              <a:avLst/>
              <a:gdLst/>
              <a:ahLst/>
              <a:cxnLst/>
              <a:rect l="l" t="t" r="r" b="b"/>
              <a:pathLst>
                <a:path w="7572526" h="4155424">
                  <a:moveTo>
                    <a:pt x="0" y="0"/>
                  </a:moveTo>
                  <a:lnTo>
                    <a:pt x="7572526" y="0"/>
                  </a:lnTo>
                  <a:lnTo>
                    <a:pt x="7572526" y="4155423"/>
                  </a:lnTo>
                  <a:lnTo>
                    <a:pt x="0" y="41554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0" y="0"/>
              <a:ext cx="8248926" cy="6617990"/>
              <a:chOff x="0" y="0"/>
              <a:chExt cx="1190342" cy="954993"/>
            </a:xfrm>
          </p:grpSpPr>
          <p:sp>
            <p:nvSpPr>
              <p:cNvPr id="7" name="Freeform 7"/>
              <p:cNvSpPr/>
              <p:nvPr/>
            </p:nvSpPr>
            <p:spPr>
              <a:xfrm>
                <a:off x="0" y="0"/>
                <a:ext cx="1190342" cy="954993"/>
              </a:xfrm>
              <a:custGeom>
                <a:avLst/>
                <a:gdLst/>
                <a:ahLst/>
                <a:cxnLst/>
                <a:rect l="l" t="t" r="r" b="b"/>
                <a:pathLst>
                  <a:path w="1190342" h="954993">
                    <a:moveTo>
                      <a:pt x="0" y="0"/>
                    </a:moveTo>
                    <a:lnTo>
                      <a:pt x="1190342" y="0"/>
                    </a:lnTo>
                    <a:lnTo>
                      <a:pt x="1190342" y="954993"/>
                    </a:lnTo>
                    <a:lnTo>
                      <a:pt x="0" y="954993"/>
                    </a:lnTo>
                    <a:close/>
                  </a:path>
                </a:pathLst>
              </a:custGeom>
              <a:solidFill>
                <a:srgbClr val="4D1354">
                  <a:alpha val="12941"/>
                </a:srgbClr>
              </a:solidFill>
            </p:spPr>
          </p:sp>
          <p:sp>
            <p:nvSpPr>
              <p:cNvPr id="8" name="TextBox 8"/>
              <p:cNvSpPr txBox="1"/>
              <p:nvPr/>
            </p:nvSpPr>
            <p:spPr>
              <a:xfrm>
                <a:off x="0" y="-47625"/>
                <a:ext cx="1190342" cy="1002618"/>
              </a:xfrm>
              <a:prstGeom prst="rect">
                <a:avLst/>
              </a:prstGeom>
            </p:spPr>
            <p:txBody>
              <a:bodyPr lIns="69538" tIns="69538" rIns="69538" bIns="69538" rtlCol="0" anchor="ctr"/>
              <a:lstStyle/>
              <a:p>
                <a:pPr algn="ctr">
                  <a:lnSpc>
                    <a:spcPts val="3738"/>
                  </a:lnSpc>
                </a:pPr>
                <a:endParaRPr/>
              </a:p>
            </p:txBody>
          </p:sp>
        </p:grpSp>
        <p:sp>
          <p:nvSpPr>
            <p:cNvPr id="9" name="Freeform 9"/>
            <p:cNvSpPr/>
            <p:nvPr/>
          </p:nvSpPr>
          <p:spPr>
            <a:xfrm>
              <a:off x="2019951" y="2580199"/>
              <a:ext cx="906377" cy="134824"/>
            </a:xfrm>
            <a:custGeom>
              <a:avLst/>
              <a:gdLst/>
              <a:ahLst/>
              <a:cxnLst/>
              <a:rect l="l" t="t" r="r" b="b"/>
              <a:pathLst>
                <a:path w="906377" h="134824">
                  <a:moveTo>
                    <a:pt x="0" y="0"/>
                  </a:moveTo>
                  <a:lnTo>
                    <a:pt x="906377" y="0"/>
                  </a:lnTo>
                  <a:lnTo>
                    <a:pt x="906377" y="134824"/>
                  </a:lnTo>
                  <a:lnTo>
                    <a:pt x="0" y="1348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AutoShape 10"/>
            <p:cNvSpPr/>
            <p:nvPr/>
          </p:nvSpPr>
          <p:spPr>
            <a:xfrm>
              <a:off x="2065918" y="2835565"/>
              <a:ext cx="0" cy="1414888"/>
            </a:xfrm>
            <a:prstGeom prst="line">
              <a:avLst/>
            </a:prstGeom>
            <a:ln w="12700" cap="flat">
              <a:solidFill>
                <a:srgbClr val="000000"/>
              </a:solidFill>
              <a:prstDash val="solid"/>
              <a:headEnd type="none" w="sm" len="sm"/>
              <a:tailEnd type="none" w="sm" len="sm"/>
            </a:ln>
          </p:spPr>
        </p:sp>
        <p:sp>
          <p:nvSpPr>
            <p:cNvPr id="11" name="AutoShape 11"/>
            <p:cNvSpPr/>
            <p:nvPr/>
          </p:nvSpPr>
          <p:spPr>
            <a:xfrm flipV="1">
              <a:off x="2888098" y="2657535"/>
              <a:ext cx="8692" cy="796459"/>
            </a:xfrm>
            <a:prstGeom prst="line">
              <a:avLst/>
            </a:prstGeom>
            <a:ln w="12700" cap="flat">
              <a:solidFill>
                <a:srgbClr val="000000"/>
              </a:solidFill>
              <a:prstDash val="solid"/>
              <a:headEnd type="none" w="sm" len="sm"/>
              <a:tailEnd type="none" w="sm" len="sm"/>
            </a:ln>
          </p:spPr>
        </p:sp>
        <p:sp>
          <p:nvSpPr>
            <p:cNvPr id="12" name="AutoShape 12"/>
            <p:cNvSpPr/>
            <p:nvPr/>
          </p:nvSpPr>
          <p:spPr>
            <a:xfrm>
              <a:off x="2888098" y="4250454"/>
              <a:ext cx="0" cy="798809"/>
            </a:xfrm>
            <a:prstGeom prst="line">
              <a:avLst/>
            </a:prstGeom>
            <a:ln w="12700" cap="flat">
              <a:solidFill>
                <a:srgbClr val="000000"/>
              </a:solidFill>
              <a:prstDash val="solid"/>
              <a:headEnd type="none" w="sm" len="sm"/>
              <a:tailEnd type="none" w="sm" len="sm"/>
            </a:ln>
          </p:spPr>
        </p:sp>
        <p:sp>
          <p:nvSpPr>
            <p:cNvPr id="13" name="AutoShape 13"/>
            <p:cNvSpPr/>
            <p:nvPr/>
          </p:nvSpPr>
          <p:spPr>
            <a:xfrm flipH="1">
              <a:off x="2888098" y="5049262"/>
              <a:ext cx="630944" cy="0"/>
            </a:xfrm>
            <a:prstGeom prst="line">
              <a:avLst/>
            </a:prstGeom>
            <a:ln w="12700" cap="flat">
              <a:solidFill>
                <a:srgbClr val="000000"/>
              </a:solidFill>
              <a:prstDash val="solid"/>
              <a:headEnd type="none" w="sm" len="sm"/>
              <a:tailEnd type="none" w="sm" len="sm"/>
            </a:ln>
          </p:spPr>
        </p:sp>
        <p:sp>
          <p:nvSpPr>
            <p:cNvPr id="14" name="AutoShape 14"/>
            <p:cNvSpPr/>
            <p:nvPr/>
          </p:nvSpPr>
          <p:spPr>
            <a:xfrm flipV="1">
              <a:off x="3710634" y="3647801"/>
              <a:ext cx="0" cy="1401461"/>
            </a:xfrm>
            <a:prstGeom prst="line">
              <a:avLst/>
            </a:prstGeom>
            <a:ln w="12700" cap="flat">
              <a:solidFill>
                <a:srgbClr val="000000"/>
              </a:solidFill>
              <a:prstDash val="solid"/>
              <a:headEnd type="none" w="sm" len="sm"/>
              <a:tailEnd type="none" w="sm" len="sm"/>
            </a:ln>
          </p:spPr>
        </p:sp>
        <p:sp>
          <p:nvSpPr>
            <p:cNvPr id="15" name="AutoShape 15"/>
            <p:cNvSpPr/>
            <p:nvPr/>
          </p:nvSpPr>
          <p:spPr>
            <a:xfrm>
              <a:off x="2888098" y="3453994"/>
              <a:ext cx="768405" cy="0"/>
            </a:xfrm>
            <a:prstGeom prst="line">
              <a:avLst/>
            </a:prstGeom>
            <a:ln w="12700" cap="flat">
              <a:solidFill>
                <a:srgbClr val="000000"/>
              </a:solidFill>
              <a:prstDash val="solid"/>
              <a:headEnd type="none" w="sm" len="sm"/>
              <a:tailEnd type="none" w="sm" len="sm"/>
            </a:ln>
          </p:spPr>
        </p:sp>
        <p:sp>
          <p:nvSpPr>
            <p:cNvPr id="16" name="AutoShape 16"/>
            <p:cNvSpPr/>
            <p:nvPr/>
          </p:nvSpPr>
          <p:spPr>
            <a:xfrm flipH="1">
              <a:off x="2896790" y="2657535"/>
              <a:ext cx="1599634" cy="0"/>
            </a:xfrm>
            <a:prstGeom prst="line">
              <a:avLst/>
            </a:prstGeom>
            <a:ln w="12700" cap="flat">
              <a:solidFill>
                <a:srgbClr val="000000"/>
              </a:solidFill>
              <a:prstDash val="solid"/>
              <a:headEnd type="none" w="sm" len="sm"/>
              <a:tailEnd type="none" w="sm" len="sm"/>
            </a:ln>
          </p:spPr>
        </p:sp>
        <p:sp>
          <p:nvSpPr>
            <p:cNvPr id="17" name="Freeform 17"/>
            <p:cNvSpPr/>
            <p:nvPr/>
          </p:nvSpPr>
          <p:spPr>
            <a:xfrm>
              <a:off x="1884996" y="2473720"/>
              <a:ext cx="361845" cy="361845"/>
            </a:xfrm>
            <a:custGeom>
              <a:avLst/>
              <a:gdLst/>
              <a:ahLst/>
              <a:cxnLst/>
              <a:rect l="l" t="t" r="r" b="b"/>
              <a:pathLst>
                <a:path w="361845" h="361845">
                  <a:moveTo>
                    <a:pt x="0" y="0"/>
                  </a:moveTo>
                  <a:lnTo>
                    <a:pt x="361845" y="0"/>
                  </a:lnTo>
                  <a:lnTo>
                    <a:pt x="361845" y="361845"/>
                  </a:lnTo>
                  <a:lnTo>
                    <a:pt x="0" y="3618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2707176" y="4868340"/>
              <a:ext cx="361845" cy="361845"/>
            </a:xfrm>
            <a:custGeom>
              <a:avLst/>
              <a:gdLst/>
              <a:ahLst/>
              <a:cxnLst/>
              <a:rect l="l" t="t" r="r" b="b"/>
              <a:pathLst>
                <a:path w="361845" h="361845">
                  <a:moveTo>
                    <a:pt x="0" y="0"/>
                  </a:moveTo>
                  <a:lnTo>
                    <a:pt x="361844" y="0"/>
                  </a:lnTo>
                  <a:lnTo>
                    <a:pt x="361844" y="361845"/>
                  </a:lnTo>
                  <a:lnTo>
                    <a:pt x="0" y="3618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19"/>
            <p:cNvSpPr/>
            <p:nvPr/>
          </p:nvSpPr>
          <p:spPr>
            <a:xfrm>
              <a:off x="3519042" y="4868340"/>
              <a:ext cx="361845" cy="361845"/>
            </a:xfrm>
            <a:custGeom>
              <a:avLst/>
              <a:gdLst/>
              <a:ahLst/>
              <a:cxnLst/>
              <a:rect l="l" t="t" r="r" b="b"/>
              <a:pathLst>
                <a:path w="361845" h="361845">
                  <a:moveTo>
                    <a:pt x="0" y="0"/>
                  </a:moveTo>
                  <a:lnTo>
                    <a:pt x="361845" y="0"/>
                  </a:lnTo>
                  <a:lnTo>
                    <a:pt x="361845" y="361845"/>
                  </a:lnTo>
                  <a:lnTo>
                    <a:pt x="0" y="3618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Freeform 20"/>
            <p:cNvSpPr/>
            <p:nvPr/>
          </p:nvSpPr>
          <p:spPr>
            <a:xfrm>
              <a:off x="3521020" y="4060839"/>
              <a:ext cx="361845" cy="361845"/>
            </a:xfrm>
            <a:custGeom>
              <a:avLst/>
              <a:gdLst/>
              <a:ahLst/>
              <a:cxnLst/>
              <a:rect l="l" t="t" r="r" b="b"/>
              <a:pathLst>
                <a:path w="361845" h="361845">
                  <a:moveTo>
                    <a:pt x="0" y="0"/>
                  </a:moveTo>
                  <a:lnTo>
                    <a:pt x="361844" y="0"/>
                  </a:lnTo>
                  <a:lnTo>
                    <a:pt x="361844" y="361845"/>
                  </a:lnTo>
                  <a:lnTo>
                    <a:pt x="0" y="3618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1" name="Freeform 21"/>
            <p:cNvSpPr/>
            <p:nvPr/>
          </p:nvSpPr>
          <p:spPr>
            <a:xfrm>
              <a:off x="3529712" y="3285956"/>
              <a:ext cx="361845" cy="361845"/>
            </a:xfrm>
            <a:custGeom>
              <a:avLst/>
              <a:gdLst/>
              <a:ahLst/>
              <a:cxnLst/>
              <a:rect l="l" t="t" r="r" b="b"/>
              <a:pathLst>
                <a:path w="361845" h="361845">
                  <a:moveTo>
                    <a:pt x="0" y="0"/>
                  </a:moveTo>
                  <a:lnTo>
                    <a:pt x="361844" y="0"/>
                  </a:lnTo>
                  <a:lnTo>
                    <a:pt x="361844" y="361845"/>
                  </a:lnTo>
                  <a:lnTo>
                    <a:pt x="0" y="3618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2" name="Freeform 22"/>
            <p:cNvSpPr/>
            <p:nvPr/>
          </p:nvSpPr>
          <p:spPr>
            <a:xfrm>
              <a:off x="1884996" y="3273072"/>
              <a:ext cx="361845" cy="361845"/>
            </a:xfrm>
            <a:custGeom>
              <a:avLst/>
              <a:gdLst/>
              <a:ahLst/>
              <a:cxnLst/>
              <a:rect l="l" t="t" r="r" b="b"/>
              <a:pathLst>
                <a:path w="361845" h="361845">
                  <a:moveTo>
                    <a:pt x="0" y="0"/>
                  </a:moveTo>
                  <a:lnTo>
                    <a:pt x="361845" y="0"/>
                  </a:lnTo>
                  <a:lnTo>
                    <a:pt x="361845" y="361844"/>
                  </a:lnTo>
                  <a:lnTo>
                    <a:pt x="0" y="3618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2707176" y="3273072"/>
              <a:ext cx="361845" cy="361845"/>
            </a:xfrm>
            <a:custGeom>
              <a:avLst/>
              <a:gdLst/>
              <a:ahLst/>
              <a:cxnLst/>
              <a:rect l="l" t="t" r="r" b="b"/>
              <a:pathLst>
                <a:path w="361845" h="361845">
                  <a:moveTo>
                    <a:pt x="0" y="0"/>
                  </a:moveTo>
                  <a:lnTo>
                    <a:pt x="361844" y="0"/>
                  </a:lnTo>
                  <a:lnTo>
                    <a:pt x="361844" y="361844"/>
                  </a:lnTo>
                  <a:lnTo>
                    <a:pt x="0" y="3618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AutoShape 24"/>
            <p:cNvSpPr/>
            <p:nvPr/>
          </p:nvSpPr>
          <p:spPr>
            <a:xfrm flipH="1">
              <a:off x="2065918" y="4250454"/>
              <a:ext cx="822180" cy="0"/>
            </a:xfrm>
            <a:prstGeom prst="line">
              <a:avLst/>
            </a:prstGeom>
            <a:ln w="12700" cap="flat">
              <a:solidFill>
                <a:srgbClr val="000000"/>
              </a:solidFill>
              <a:prstDash val="solid"/>
              <a:headEnd type="none" w="sm" len="sm"/>
              <a:tailEnd type="none" w="sm" len="sm"/>
            </a:ln>
          </p:spPr>
        </p:sp>
        <p:sp>
          <p:nvSpPr>
            <p:cNvPr id="25" name="Freeform 25"/>
            <p:cNvSpPr/>
            <p:nvPr/>
          </p:nvSpPr>
          <p:spPr>
            <a:xfrm>
              <a:off x="1884996" y="4069531"/>
              <a:ext cx="361845" cy="361845"/>
            </a:xfrm>
            <a:custGeom>
              <a:avLst/>
              <a:gdLst/>
              <a:ahLst/>
              <a:cxnLst/>
              <a:rect l="l" t="t" r="r" b="b"/>
              <a:pathLst>
                <a:path w="361845" h="361845">
                  <a:moveTo>
                    <a:pt x="0" y="0"/>
                  </a:moveTo>
                  <a:lnTo>
                    <a:pt x="361845" y="0"/>
                  </a:lnTo>
                  <a:lnTo>
                    <a:pt x="361845" y="361845"/>
                  </a:lnTo>
                  <a:lnTo>
                    <a:pt x="0" y="3618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6" name="Freeform 26"/>
            <p:cNvSpPr/>
            <p:nvPr/>
          </p:nvSpPr>
          <p:spPr>
            <a:xfrm>
              <a:off x="2707176" y="4069531"/>
              <a:ext cx="361845" cy="361845"/>
            </a:xfrm>
            <a:custGeom>
              <a:avLst/>
              <a:gdLst/>
              <a:ahLst/>
              <a:cxnLst/>
              <a:rect l="l" t="t" r="r" b="b"/>
              <a:pathLst>
                <a:path w="361845" h="361845">
                  <a:moveTo>
                    <a:pt x="0" y="0"/>
                  </a:moveTo>
                  <a:lnTo>
                    <a:pt x="361844" y="0"/>
                  </a:lnTo>
                  <a:lnTo>
                    <a:pt x="361844" y="361845"/>
                  </a:lnTo>
                  <a:lnTo>
                    <a:pt x="0" y="3618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a:off x="2715868" y="2476612"/>
              <a:ext cx="361845" cy="361845"/>
            </a:xfrm>
            <a:custGeom>
              <a:avLst/>
              <a:gdLst/>
              <a:ahLst/>
              <a:cxnLst/>
              <a:rect l="l" t="t" r="r" b="b"/>
              <a:pathLst>
                <a:path w="361845" h="361845">
                  <a:moveTo>
                    <a:pt x="0" y="0"/>
                  </a:moveTo>
                  <a:lnTo>
                    <a:pt x="361845" y="0"/>
                  </a:lnTo>
                  <a:lnTo>
                    <a:pt x="361845" y="361845"/>
                  </a:lnTo>
                  <a:lnTo>
                    <a:pt x="0" y="3618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8" name="Freeform 28"/>
            <p:cNvSpPr/>
            <p:nvPr/>
          </p:nvSpPr>
          <p:spPr>
            <a:xfrm>
              <a:off x="3484273" y="2476612"/>
              <a:ext cx="361845" cy="361845"/>
            </a:xfrm>
            <a:custGeom>
              <a:avLst/>
              <a:gdLst/>
              <a:ahLst/>
              <a:cxnLst/>
              <a:rect l="l" t="t" r="r" b="b"/>
              <a:pathLst>
                <a:path w="361845" h="361845">
                  <a:moveTo>
                    <a:pt x="0" y="0"/>
                  </a:moveTo>
                  <a:lnTo>
                    <a:pt x="361845" y="0"/>
                  </a:lnTo>
                  <a:lnTo>
                    <a:pt x="361845" y="361845"/>
                  </a:lnTo>
                  <a:lnTo>
                    <a:pt x="0" y="3618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Freeform 29"/>
            <p:cNvSpPr/>
            <p:nvPr/>
          </p:nvSpPr>
          <p:spPr>
            <a:xfrm>
              <a:off x="4315501" y="2476612"/>
              <a:ext cx="361845" cy="361845"/>
            </a:xfrm>
            <a:custGeom>
              <a:avLst/>
              <a:gdLst/>
              <a:ahLst/>
              <a:cxnLst/>
              <a:rect l="l" t="t" r="r" b="b"/>
              <a:pathLst>
                <a:path w="361845" h="361845">
                  <a:moveTo>
                    <a:pt x="0" y="0"/>
                  </a:moveTo>
                  <a:lnTo>
                    <a:pt x="361845" y="0"/>
                  </a:lnTo>
                  <a:lnTo>
                    <a:pt x="361845" y="361845"/>
                  </a:lnTo>
                  <a:lnTo>
                    <a:pt x="0" y="3618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0" name="TextBox 30"/>
            <p:cNvSpPr txBox="1"/>
            <p:nvPr/>
          </p:nvSpPr>
          <p:spPr>
            <a:xfrm>
              <a:off x="0" y="623919"/>
              <a:ext cx="8248926" cy="730092"/>
            </a:xfrm>
            <a:prstGeom prst="rect">
              <a:avLst/>
            </a:prstGeom>
          </p:spPr>
          <p:txBody>
            <a:bodyPr lIns="0" tIns="0" rIns="0" bIns="0" rtlCol="0" anchor="t">
              <a:spAutoFit/>
            </a:bodyPr>
            <a:lstStyle/>
            <a:p>
              <a:pPr algn="ctr">
                <a:lnSpc>
                  <a:spcPts val="4599"/>
                </a:lnSpc>
                <a:spcBef>
                  <a:spcPct val="0"/>
                </a:spcBef>
              </a:pPr>
              <a:r>
                <a:rPr lang="en-US" sz="3285">
                  <a:solidFill>
                    <a:srgbClr val="0A4247"/>
                  </a:solidFill>
                  <a:latin typeface="HK Grotesk Bold"/>
                </a:rPr>
                <a:t>Energy calculation    </a:t>
              </a:r>
              <a:r>
                <a:rPr lang="en-US" sz="3285">
                  <a:solidFill>
                    <a:srgbClr val="FFFFFF"/>
                  </a:solidFill>
                  <a:latin typeface="HK Grotesk Bold"/>
                </a:rPr>
                <a:t>-1</a:t>
              </a:r>
            </a:p>
          </p:txBody>
        </p:sp>
      </p:grpSp>
      <p:sp>
        <p:nvSpPr>
          <p:cNvPr id="31" name="TextBox 31"/>
          <p:cNvSpPr txBox="1"/>
          <p:nvPr/>
        </p:nvSpPr>
        <p:spPr>
          <a:xfrm>
            <a:off x="1028700" y="1047750"/>
            <a:ext cx="11697184" cy="1525946"/>
          </a:xfrm>
          <a:prstGeom prst="rect">
            <a:avLst/>
          </a:prstGeom>
        </p:spPr>
        <p:txBody>
          <a:bodyPr lIns="0" tIns="0" rIns="0" bIns="0" rtlCol="0" anchor="t">
            <a:spAutoFit/>
          </a:bodyPr>
          <a:lstStyle/>
          <a:p>
            <a:pPr>
              <a:lnSpc>
                <a:spcPts val="12284"/>
              </a:lnSpc>
            </a:pPr>
            <a:r>
              <a:rPr lang="en-US" sz="10410">
                <a:solidFill>
                  <a:srgbClr val="0A4247"/>
                </a:solidFill>
                <a:latin typeface="HK Grotesk Bold"/>
              </a:rPr>
              <a:t>HP-model</a:t>
            </a:r>
          </a:p>
        </p:txBody>
      </p:sp>
      <p:sp>
        <p:nvSpPr>
          <p:cNvPr id="32" name="TextBox 32"/>
          <p:cNvSpPr txBox="1"/>
          <p:nvPr/>
        </p:nvSpPr>
        <p:spPr>
          <a:xfrm>
            <a:off x="17259300" y="9258300"/>
            <a:ext cx="510945" cy="444669"/>
          </a:xfrm>
          <a:prstGeom prst="rect">
            <a:avLst/>
          </a:prstGeom>
        </p:spPr>
        <p:txBody>
          <a:bodyPr lIns="0" tIns="0" rIns="0" bIns="0" rtlCol="0" anchor="t">
            <a:spAutoFit/>
          </a:bodyPr>
          <a:lstStyle/>
          <a:p>
            <a:pPr marL="0" lvl="0" indent="0" algn="l">
              <a:lnSpc>
                <a:spcPts val="3449"/>
              </a:lnSpc>
              <a:spcBef>
                <a:spcPct val="0"/>
              </a:spcBef>
            </a:pPr>
            <a:r>
              <a:rPr lang="en-US" sz="2923">
                <a:solidFill>
                  <a:srgbClr val="0A4247">
                    <a:alpha val="36863"/>
                  </a:srgbClr>
                </a:solidFill>
                <a:latin typeface="HK Grotesk Bold"/>
              </a:rPr>
              <a:t>11</a:t>
            </a:r>
          </a:p>
        </p:txBody>
      </p:sp>
      <p:sp>
        <p:nvSpPr>
          <p:cNvPr id="33" name="TextBox 33"/>
          <p:cNvSpPr txBox="1"/>
          <p:nvPr/>
        </p:nvSpPr>
        <p:spPr>
          <a:xfrm>
            <a:off x="1067107" y="2419007"/>
            <a:ext cx="11658777" cy="701609"/>
          </a:xfrm>
          <a:prstGeom prst="rect">
            <a:avLst/>
          </a:prstGeom>
        </p:spPr>
        <p:txBody>
          <a:bodyPr lIns="0" tIns="0" rIns="0" bIns="0" rtlCol="0" anchor="t">
            <a:spAutoFit/>
          </a:bodyPr>
          <a:lstStyle/>
          <a:p>
            <a:pPr>
              <a:lnSpc>
                <a:spcPts val="2799"/>
              </a:lnSpc>
              <a:spcBef>
                <a:spcPct val="0"/>
              </a:spcBef>
            </a:pPr>
            <a:r>
              <a:rPr lang="en-US" sz="1999">
                <a:solidFill>
                  <a:srgbClr val="0A4247"/>
                </a:solidFill>
                <a:latin typeface="HK Grotesk Bold"/>
              </a:rPr>
              <a:t>In the context of the HP model, the energy is typically calculated based on the number of adjacent hydrophobic acids in the folded state of the protein. These are called H-bonds.</a:t>
            </a:r>
          </a:p>
        </p:txBody>
      </p:sp>
      <p:grpSp>
        <p:nvGrpSpPr>
          <p:cNvPr id="92" name="Groep 91">
            <a:extLst>
              <a:ext uri="{FF2B5EF4-FFF2-40B4-BE49-F238E27FC236}">
                <a16:creationId xmlns:a16="http://schemas.microsoft.com/office/drawing/2014/main" id="{84859594-19DE-77CA-4FD0-8E82C33B35FE}"/>
              </a:ext>
            </a:extLst>
          </p:cNvPr>
          <p:cNvGrpSpPr/>
          <p:nvPr/>
        </p:nvGrpSpPr>
        <p:grpSpPr>
          <a:xfrm>
            <a:off x="9686516" y="4294808"/>
            <a:ext cx="6186694" cy="4963492"/>
            <a:chOff x="9686516" y="4294808"/>
            <a:chExt cx="6186694" cy="4963492"/>
          </a:xfrm>
        </p:grpSpPr>
        <p:sp>
          <p:nvSpPr>
            <p:cNvPr id="34" name="Freeform 34"/>
            <p:cNvSpPr/>
            <p:nvPr/>
          </p:nvSpPr>
          <p:spPr>
            <a:xfrm>
              <a:off x="9934034" y="5624641"/>
              <a:ext cx="5679394" cy="3116568"/>
            </a:xfrm>
            <a:custGeom>
              <a:avLst/>
              <a:gdLst/>
              <a:ahLst/>
              <a:cxnLst/>
              <a:rect l="l" t="t" r="r" b="b"/>
              <a:pathLst>
                <a:path w="5679394" h="3116568">
                  <a:moveTo>
                    <a:pt x="0" y="0"/>
                  </a:moveTo>
                  <a:lnTo>
                    <a:pt x="5679394" y="0"/>
                  </a:lnTo>
                  <a:lnTo>
                    <a:pt x="5679394" y="3116567"/>
                  </a:lnTo>
                  <a:lnTo>
                    <a:pt x="0" y="31165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5" name="Group 35"/>
            <p:cNvGrpSpPr/>
            <p:nvPr/>
          </p:nvGrpSpPr>
          <p:grpSpPr>
            <a:xfrm>
              <a:off x="9686516" y="4294808"/>
              <a:ext cx="6186694" cy="4963492"/>
              <a:chOff x="0" y="0"/>
              <a:chExt cx="1190342" cy="954993"/>
            </a:xfrm>
          </p:grpSpPr>
          <p:sp>
            <p:nvSpPr>
              <p:cNvPr id="36" name="Freeform 36"/>
              <p:cNvSpPr/>
              <p:nvPr/>
            </p:nvSpPr>
            <p:spPr>
              <a:xfrm>
                <a:off x="0" y="0"/>
                <a:ext cx="1190342" cy="954993"/>
              </a:xfrm>
              <a:custGeom>
                <a:avLst/>
                <a:gdLst/>
                <a:ahLst/>
                <a:cxnLst/>
                <a:rect l="l" t="t" r="r" b="b"/>
                <a:pathLst>
                  <a:path w="1190342" h="954993">
                    <a:moveTo>
                      <a:pt x="0" y="0"/>
                    </a:moveTo>
                    <a:lnTo>
                      <a:pt x="1190342" y="0"/>
                    </a:lnTo>
                    <a:lnTo>
                      <a:pt x="1190342" y="954993"/>
                    </a:lnTo>
                    <a:lnTo>
                      <a:pt x="0" y="954993"/>
                    </a:lnTo>
                    <a:close/>
                  </a:path>
                </a:pathLst>
              </a:custGeom>
              <a:solidFill>
                <a:srgbClr val="4D1354">
                  <a:alpha val="12941"/>
                </a:srgbClr>
              </a:solidFill>
            </p:spPr>
            <p:txBody>
              <a:bodyPr/>
              <a:lstStyle/>
              <a:p>
                <a:endParaRPr lang="nl-NL" dirty="0"/>
              </a:p>
            </p:txBody>
          </p:sp>
          <p:sp>
            <p:nvSpPr>
              <p:cNvPr id="37" name="TextBox 37"/>
              <p:cNvSpPr txBox="1"/>
              <p:nvPr/>
            </p:nvSpPr>
            <p:spPr>
              <a:xfrm>
                <a:off x="0" y="-47625"/>
                <a:ext cx="1190342" cy="1002618"/>
              </a:xfrm>
              <a:prstGeom prst="rect">
                <a:avLst/>
              </a:prstGeom>
            </p:spPr>
            <p:txBody>
              <a:bodyPr lIns="69538" tIns="69538" rIns="69538" bIns="69538" rtlCol="0" anchor="ctr"/>
              <a:lstStyle/>
              <a:p>
                <a:pPr algn="ctr">
                  <a:lnSpc>
                    <a:spcPts val="3738"/>
                  </a:lnSpc>
                </a:pPr>
                <a:endParaRPr/>
              </a:p>
            </p:txBody>
          </p:sp>
        </p:grpSp>
        <p:sp>
          <p:nvSpPr>
            <p:cNvPr id="39" name="AutoShape 39"/>
            <p:cNvSpPr/>
            <p:nvPr/>
          </p:nvSpPr>
          <p:spPr>
            <a:xfrm>
              <a:off x="11235954" y="6421482"/>
              <a:ext cx="0" cy="1061166"/>
            </a:xfrm>
            <a:prstGeom prst="line">
              <a:avLst/>
            </a:prstGeom>
            <a:ln w="9525" cap="flat">
              <a:solidFill>
                <a:srgbClr val="000000"/>
              </a:solidFill>
              <a:prstDash val="solid"/>
              <a:headEnd type="none" w="sm" len="sm"/>
              <a:tailEnd type="none" w="sm" len="sm"/>
            </a:ln>
          </p:spPr>
        </p:sp>
        <p:sp>
          <p:nvSpPr>
            <p:cNvPr id="40" name="AutoShape 40"/>
            <p:cNvSpPr/>
            <p:nvPr/>
          </p:nvSpPr>
          <p:spPr>
            <a:xfrm flipV="1">
              <a:off x="11852589" y="6287959"/>
              <a:ext cx="6519" cy="597345"/>
            </a:xfrm>
            <a:prstGeom prst="line">
              <a:avLst/>
            </a:prstGeom>
            <a:ln w="9525" cap="flat">
              <a:solidFill>
                <a:srgbClr val="000000"/>
              </a:solidFill>
              <a:prstDash val="solid"/>
              <a:headEnd type="none" w="sm" len="sm"/>
              <a:tailEnd type="none" w="sm" len="sm"/>
            </a:ln>
          </p:spPr>
        </p:sp>
        <p:sp>
          <p:nvSpPr>
            <p:cNvPr id="41" name="AutoShape 41"/>
            <p:cNvSpPr/>
            <p:nvPr/>
          </p:nvSpPr>
          <p:spPr>
            <a:xfrm>
              <a:off x="11852589" y="7482648"/>
              <a:ext cx="0" cy="599107"/>
            </a:xfrm>
            <a:prstGeom prst="line">
              <a:avLst/>
            </a:prstGeom>
            <a:ln w="9525" cap="flat">
              <a:solidFill>
                <a:srgbClr val="000000"/>
              </a:solidFill>
              <a:prstDash val="solid"/>
              <a:headEnd type="none" w="sm" len="sm"/>
              <a:tailEnd type="none" w="sm" len="sm"/>
            </a:ln>
          </p:spPr>
        </p:sp>
        <p:sp>
          <p:nvSpPr>
            <p:cNvPr id="42" name="AutoShape 42"/>
            <p:cNvSpPr/>
            <p:nvPr/>
          </p:nvSpPr>
          <p:spPr>
            <a:xfrm flipH="1">
              <a:off x="11852589" y="8081755"/>
              <a:ext cx="473208" cy="0"/>
            </a:xfrm>
            <a:prstGeom prst="line">
              <a:avLst/>
            </a:prstGeom>
            <a:ln w="9525" cap="flat">
              <a:solidFill>
                <a:srgbClr val="000000"/>
              </a:solidFill>
              <a:prstDash val="solid"/>
              <a:headEnd type="none" w="sm" len="sm"/>
              <a:tailEnd type="none" w="sm" len="sm"/>
            </a:ln>
          </p:spPr>
        </p:sp>
        <p:sp>
          <p:nvSpPr>
            <p:cNvPr id="43" name="AutoShape 43"/>
            <p:cNvSpPr/>
            <p:nvPr/>
          </p:nvSpPr>
          <p:spPr>
            <a:xfrm flipV="1">
              <a:off x="12469491" y="7030659"/>
              <a:ext cx="0" cy="1051096"/>
            </a:xfrm>
            <a:prstGeom prst="line">
              <a:avLst/>
            </a:prstGeom>
            <a:ln w="9525" cap="flat">
              <a:solidFill>
                <a:srgbClr val="000000"/>
              </a:solidFill>
              <a:prstDash val="solid"/>
              <a:headEnd type="none" w="sm" len="sm"/>
              <a:tailEnd type="none" w="sm" len="sm"/>
            </a:ln>
          </p:spPr>
        </p:sp>
        <p:sp>
          <p:nvSpPr>
            <p:cNvPr id="44" name="AutoShape 44"/>
            <p:cNvSpPr/>
            <p:nvPr/>
          </p:nvSpPr>
          <p:spPr>
            <a:xfrm>
              <a:off x="11852589" y="6885303"/>
              <a:ext cx="576304" cy="0"/>
            </a:xfrm>
            <a:prstGeom prst="line">
              <a:avLst/>
            </a:prstGeom>
            <a:ln w="9525" cap="flat">
              <a:solidFill>
                <a:srgbClr val="000000"/>
              </a:solidFill>
              <a:prstDash val="solid"/>
              <a:headEnd type="none" w="sm" len="sm"/>
              <a:tailEnd type="none" w="sm" len="sm"/>
            </a:ln>
          </p:spPr>
        </p:sp>
        <p:sp>
          <p:nvSpPr>
            <p:cNvPr id="45" name="AutoShape 45"/>
            <p:cNvSpPr/>
            <p:nvPr/>
          </p:nvSpPr>
          <p:spPr>
            <a:xfrm flipH="1">
              <a:off x="11859108" y="6287959"/>
              <a:ext cx="1199725" cy="0"/>
            </a:xfrm>
            <a:prstGeom prst="line">
              <a:avLst/>
            </a:prstGeom>
            <a:ln w="9525" cap="flat">
              <a:solidFill>
                <a:srgbClr val="000000"/>
              </a:solidFill>
              <a:prstDash val="solid"/>
              <a:headEnd type="none" w="sm" len="sm"/>
              <a:tailEnd type="none" w="sm" len="sm"/>
            </a:ln>
          </p:spPr>
        </p:sp>
        <p:sp>
          <p:nvSpPr>
            <p:cNvPr id="46" name="Freeform 46"/>
            <p:cNvSpPr/>
            <p:nvPr/>
          </p:nvSpPr>
          <p:spPr>
            <a:xfrm>
              <a:off x="11100263" y="6150098"/>
              <a:ext cx="271383" cy="271383"/>
            </a:xfrm>
            <a:custGeom>
              <a:avLst/>
              <a:gdLst/>
              <a:ahLst/>
              <a:cxnLst/>
              <a:rect l="l" t="t" r="r" b="b"/>
              <a:pathLst>
                <a:path w="271383" h="271383">
                  <a:moveTo>
                    <a:pt x="0" y="0"/>
                  </a:moveTo>
                  <a:lnTo>
                    <a:pt x="271383" y="0"/>
                  </a:lnTo>
                  <a:lnTo>
                    <a:pt x="271383" y="271384"/>
                  </a:lnTo>
                  <a:lnTo>
                    <a:pt x="0" y="2713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7" name="Freeform 47"/>
            <p:cNvSpPr/>
            <p:nvPr/>
          </p:nvSpPr>
          <p:spPr>
            <a:xfrm>
              <a:off x="11716897" y="7946063"/>
              <a:ext cx="271383" cy="271383"/>
            </a:xfrm>
            <a:custGeom>
              <a:avLst/>
              <a:gdLst/>
              <a:ahLst/>
              <a:cxnLst/>
              <a:rect l="l" t="t" r="r" b="b"/>
              <a:pathLst>
                <a:path w="271383" h="271383">
                  <a:moveTo>
                    <a:pt x="0" y="0"/>
                  </a:moveTo>
                  <a:lnTo>
                    <a:pt x="271384" y="0"/>
                  </a:lnTo>
                  <a:lnTo>
                    <a:pt x="271384" y="271383"/>
                  </a:lnTo>
                  <a:lnTo>
                    <a:pt x="0" y="27138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48" name="Freeform 48"/>
            <p:cNvSpPr/>
            <p:nvPr/>
          </p:nvSpPr>
          <p:spPr>
            <a:xfrm>
              <a:off x="12325797" y="7946063"/>
              <a:ext cx="271383" cy="271383"/>
            </a:xfrm>
            <a:custGeom>
              <a:avLst/>
              <a:gdLst/>
              <a:ahLst/>
              <a:cxnLst/>
              <a:rect l="l" t="t" r="r" b="b"/>
              <a:pathLst>
                <a:path w="271383" h="271383">
                  <a:moveTo>
                    <a:pt x="0" y="0"/>
                  </a:moveTo>
                  <a:lnTo>
                    <a:pt x="271384" y="0"/>
                  </a:lnTo>
                  <a:lnTo>
                    <a:pt x="271384" y="271383"/>
                  </a:lnTo>
                  <a:lnTo>
                    <a:pt x="0" y="2713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9" name="Freeform 49"/>
            <p:cNvSpPr/>
            <p:nvPr/>
          </p:nvSpPr>
          <p:spPr>
            <a:xfrm>
              <a:off x="12327280" y="7340437"/>
              <a:ext cx="271383" cy="271383"/>
            </a:xfrm>
            <a:custGeom>
              <a:avLst/>
              <a:gdLst/>
              <a:ahLst/>
              <a:cxnLst/>
              <a:rect l="l" t="t" r="r" b="b"/>
              <a:pathLst>
                <a:path w="271383" h="271383">
                  <a:moveTo>
                    <a:pt x="0" y="0"/>
                  </a:moveTo>
                  <a:lnTo>
                    <a:pt x="271384" y="0"/>
                  </a:lnTo>
                  <a:lnTo>
                    <a:pt x="271384" y="271384"/>
                  </a:lnTo>
                  <a:lnTo>
                    <a:pt x="0" y="2713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0" name="Freeform 50"/>
            <p:cNvSpPr/>
            <p:nvPr/>
          </p:nvSpPr>
          <p:spPr>
            <a:xfrm>
              <a:off x="12333799" y="6759275"/>
              <a:ext cx="271383" cy="271383"/>
            </a:xfrm>
            <a:custGeom>
              <a:avLst/>
              <a:gdLst/>
              <a:ahLst/>
              <a:cxnLst/>
              <a:rect l="l" t="t" r="r" b="b"/>
              <a:pathLst>
                <a:path w="271383" h="271383">
                  <a:moveTo>
                    <a:pt x="0" y="0"/>
                  </a:moveTo>
                  <a:lnTo>
                    <a:pt x="271384" y="0"/>
                  </a:lnTo>
                  <a:lnTo>
                    <a:pt x="271384" y="271384"/>
                  </a:lnTo>
                  <a:lnTo>
                    <a:pt x="0" y="2713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2" name="Freeform 52"/>
            <p:cNvSpPr/>
            <p:nvPr/>
          </p:nvSpPr>
          <p:spPr>
            <a:xfrm>
              <a:off x="11100263" y="6749612"/>
              <a:ext cx="271383" cy="271383"/>
            </a:xfrm>
            <a:custGeom>
              <a:avLst/>
              <a:gdLst/>
              <a:ahLst/>
              <a:cxnLst/>
              <a:rect l="l" t="t" r="r" b="b"/>
              <a:pathLst>
                <a:path w="271383" h="271383">
                  <a:moveTo>
                    <a:pt x="0" y="0"/>
                  </a:moveTo>
                  <a:lnTo>
                    <a:pt x="271383" y="0"/>
                  </a:lnTo>
                  <a:lnTo>
                    <a:pt x="271383" y="271383"/>
                  </a:lnTo>
                  <a:lnTo>
                    <a:pt x="0" y="2713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4" name="Freeform 54"/>
            <p:cNvSpPr/>
            <p:nvPr/>
          </p:nvSpPr>
          <p:spPr>
            <a:xfrm>
              <a:off x="11716897" y="6749612"/>
              <a:ext cx="271383" cy="271383"/>
            </a:xfrm>
            <a:custGeom>
              <a:avLst/>
              <a:gdLst/>
              <a:ahLst/>
              <a:cxnLst/>
              <a:rect l="l" t="t" r="r" b="b"/>
              <a:pathLst>
                <a:path w="271383" h="271383">
                  <a:moveTo>
                    <a:pt x="0" y="0"/>
                  </a:moveTo>
                  <a:lnTo>
                    <a:pt x="271384" y="0"/>
                  </a:lnTo>
                  <a:lnTo>
                    <a:pt x="271384" y="271383"/>
                  </a:lnTo>
                  <a:lnTo>
                    <a:pt x="0" y="2713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5" name="AutoShape 55"/>
            <p:cNvSpPr/>
            <p:nvPr/>
          </p:nvSpPr>
          <p:spPr>
            <a:xfrm flipH="1">
              <a:off x="11235954" y="7482648"/>
              <a:ext cx="616635" cy="0"/>
            </a:xfrm>
            <a:prstGeom prst="line">
              <a:avLst/>
            </a:prstGeom>
            <a:ln w="9525" cap="flat">
              <a:solidFill>
                <a:srgbClr val="000000"/>
              </a:solidFill>
              <a:prstDash val="solid"/>
              <a:headEnd type="none" w="sm" len="sm"/>
              <a:tailEnd type="none" w="sm" len="sm"/>
            </a:ln>
          </p:spPr>
        </p:sp>
        <p:sp>
          <p:nvSpPr>
            <p:cNvPr id="56" name="Freeform 56"/>
            <p:cNvSpPr/>
            <p:nvPr/>
          </p:nvSpPr>
          <p:spPr>
            <a:xfrm>
              <a:off x="11100263" y="7346956"/>
              <a:ext cx="271383" cy="271383"/>
            </a:xfrm>
            <a:custGeom>
              <a:avLst/>
              <a:gdLst/>
              <a:ahLst/>
              <a:cxnLst/>
              <a:rect l="l" t="t" r="r" b="b"/>
              <a:pathLst>
                <a:path w="271383" h="271383">
                  <a:moveTo>
                    <a:pt x="0" y="0"/>
                  </a:moveTo>
                  <a:lnTo>
                    <a:pt x="271383" y="0"/>
                  </a:lnTo>
                  <a:lnTo>
                    <a:pt x="271383" y="271384"/>
                  </a:lnTo>
                  <a:lnTo>
                    <a:pt x="0" y="2713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7" name="Freeform 57"/>
            <p:cNvSpPr/>
            <p:nvPr/>
          </p:nvSpPr>
          <p:spPr>
            <a:xfrm>
              <a:off x="11716897" y="7346956"/>
              <a:ext cx="271383" cy="271383"/>
            </a:xfrm>
            <a:custGeom>
              <a:avLst/>
              <a:gdLst/>
              <a:ahLst/>
              <a:cxnLst/>
              <a:rect l="l" t="t" r="r" b="b"/>
              <a:pathLst>
                <a:path w="271383" h="271383">
                  <a:moveTo>
                    <a:pt x="0" y="0"/>
                  </a:moveTo>
                  <a:lnTo>
                    <a:pt x="271384" y="0"/>
                  </a:lnTo>
                  <a:lnTo>
                    <a:pt x="271384" y="271384"/>
                  </a:lnTo>
                  <a:lnTo>
                    <a:pt x="0" y="2713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8" name="Freeform 58"/>
            <p:cNvSpPr/>
            <p:nvPr/>
          </p:nvSpPr>
          <p:spPr>
            <a:xfrm>
              <a:off x="11723417" y="6152267"/>
              <a:ext cx="271383" cy="271383"/>
            </a:xfrm>
            <a:custGeom>
              <a:avLst/>
              <a:gdLst/>
              <a:ahLst/>
              <a:cxnLst/>
              <a:rect l="l" t="t" r="r" b="b"/>
              <a:pathLst>
                <a:path w="271383" h="271383">
                  <a:moveTo>
                    <a:pt x="0" y="0"/>
                  </a:moveTo>
                  <a:lnTo>
                    <a:pt x="271383" y="0"/>
                  </a:lnTo>
                  <a:lnTo>
                    <a:pt x="271383" y="271384"/>
                  </a:lnTo>
                  <a:lnTo>
                    <a:pt x="0" y="2713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9" name="Freeform 59"/>
            <p:cNvSpPr/>
            <p:nvPr/>
          </p:nvSpPr>
          <p:spPr>
            <a:xfrm>
              <a:off x="12299720" y="6152267"/>
              <a:ext cx="271383" cy="271383"/>
            </a:xfrm>
            <a:custGeom>
              <a:avLst/>
              <a:gdLst/>
              <a:ahLst/>
              <a:cxnLst/>
              <a:rect l="l" t="t" r="r" b="b"/>
              <a:pathLst>
                <a:path w="271383" h="271383">
                  <a:moveTo>
                    <a:pt x="0" y="0"/>
                  </a:moveTo>
                  <a:lnTo>
                    <a:pt x="271384" y="0"/>
                  </a:lnTo>
                  <a:lnTo>
                    <a:pt x="271384" y="271384"/>
                  </a:lnTo>
                  <a:lnTo>
                    <a:pt x="0" y="2713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0" name="Freeform 60"/>
            <p:cNvSpPr/>
            <p:nvPr/>
          </p:nvSpPr>
          <p:spPr>
            <a:xfrm>
              <a:off x="12923142" y="6152267"/>
              <a:ext cx="271383" cy="271383"/>
            </a:xfrm>
            <a:custGeom>
              <a:avLst/>
              <a:gdLst/>
              <a:ahLst/>
              <a:cxnLst/>
              <a:rect l="l" t="t" r="r" b="b"/>
              <a:pathLst>
                <a:path w="271383" h="271383">
                  <a:moveTo>
                    <a:pt x="0" y="0"/>
                  </a:moveTo>
                  <a:lnTo>
                    <a:pt x="271383" y="0"/>
                  </a:lnTo>
                  <a:lnTo>
                    <a:pt x="271383" y="271384"/>
                  </a:lnTo>
                  <a:lnTo>
                    <a:pt x="0" y="2713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61" name="TextBox 61"/>
            <p:cNvSpPr txBox="1"/>
            <p:nvPr/>
          </p:nvSpPr>
          <p:spPr>
            <a:xfrm>
              <a:off x="9686516" y="4746078"/>
              <a:ext cx="6186694" cy="564237"/>
            </a:xfrm>
            <a:prstGeom prst="rect">
              <a:avLst/>
            </a:prstGeom>
          </p:spPr>
          <p:txBody>
            <a:bodyPr lIns="0" tIns="0" rIns="0" bIns="0" rtlCol="0" anchor="t">
              <a:spAutoFit/>
            </a:bodyPr>
            <a:lstStyle/>
            <a:p>
              <a:pPr algn="ctr">
                <a:lnSpc>
                  <a:spcPts val="4599"/>
                </a:lnSpc>
                <a:spcBef>
                  <a:spcPct val="0"/>
                </a:spcBef>
              </a:pPr>
              <a:r>
                <a:rPr lang="en-US" sz="3285" dirty="0">
                  <a:solidFill>
                    <a:srgbClr val="0A4247"/>
                  </a:solidFill>
                  <a:latin typeface="HK Grotesk Bold"/>
                </a:rPr>
                <a:t>Energy calculation  </a:t>
              </a:r>
              <a:r>
                <a:rPr lang="en-US" sz="3285" dirty="0">
                  <a:solidFill>
                    <a:schemeClr val="bg1"/>
                  </a:solidFill>
                  <a:latin typeface="HK Grotesk Bold"/>
                </a:rPr>
                <a:t>-?</a:t>
              </a:r>
              <a:r>
                <a:rPr lang="en-US" sz="3285" dirty="0">
                  <a:solidFill>
                    <a:srgbClr val="0A4247"/>
                  </a:solidFill>
                  <a:latin typeface="HK Grotesk Bold"/>
                </a:rPr>
                <a:t>              </a:t>
              </a:r>
              <a:endParaRPr lang="en-US" sz="3285" dirty="0">
                <a:solidFill>
                  <a:srgbClr val="FFFFFF"/>
                </a:solidFill>
                <a:latin typeface="HK Grotesk Bold"/>
              </a:endParaRPr>
            </a:p>
          </p:txBody>
        </p:sp>
      </p:grpSp>
      <p:grpSp>
        <p:nvGrpSpPr>
          <p:cNvPr id="90" name="Groep 89">
            <a:extLst>
              <a:ext uri="{FF2B5EF4-FFF2-40B4-BE49-F238E27FC236}">
                <a16:creationId xmlns:a16="http://schemas.microsoft.com/office/drawing/2014/main" id="{34BA6E95-F51B-459A-5455-BB530301AE00}"/>
              </a:ext>
            </a:extLst>
          </p:cNvPr>
          <p:cNvGrpSpPr/>
          <p:nvPr/>
        </p:nvGrpSpPr>
        <p:grpSpPr>
          <a:xfrm>
            <a:off x="9698695" y="4306332"/>
            <a:ext cx="6186694" cy="4963492"/>
            <a:chOff x="5102838" y="-581305"/>
            <a:chExt cx="6186694" cy="4963492"/>
          </a:xfrm>
        </p:grpSpPr>
        <p:sp>
          <p:nvSpPr>
            <p:cNvPr id="62" name="Freeform 34">
              <a:extLst>
                <a:ext uri="{FF2B5EF4-FFF2-40B4-BE49-F238E27FC236}">
                  <a16:creationId xmlns:a16="http://schemas.microsoft.com/office/drawing/2014/main" id="{5A42A431-5D0D-C880-C376-886C25435BE9}"/>
                </a:ext>
              </a:extLst>
            </p:cNvPr>
            <p:cNvSpPr/>
            <p:nvPr/>
          </p:nvSpPr>
          <p:spPr>
            <a:xfrm>
              <a:off x="5350356" y="748528"/>
              <a:ext cx="5679394" cy="3116568"/>
            </a:xfrm>
            <a:custGeom>
              <a:avLst/>
              <a:gdLst/>
              <a:ahLst/>
              <a:cxnLst/>
              <a:rect l="l" t="t" r="r" b="b"/>
              <a:pathLst>
                <a:path w="5679394" h="3116568">
                  <a:moveTo>
                    <a:pt x="0" y="0"/>
                  </a:moveTo>
                  <a:lnTo>
                    <a:pt x="5679394" y="0"/>
                  </a:lnTo>
                  <a:lnTo>
                    <a:pt x="5679394" y="3116567"/>
                  </a:lnTo>
                  <a:lnTo>
                    <a:pt x="0" y="31165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3" name="Group 35">
              <a:extLst>
                <a:ext uri="{FF2B5EF4-FFF2-40B4-BE49-F238E27FC236}">
                  <a16:creationId xmlns:a16="http://schemas.microsoft.com/office/drawing/2014/main" id="{B7A757C8-A481-21D3-4890-11CBEC568D71}"/>
                </a:ext>
              </a:extLst>
            </p:cNvPr>
            <p:cNvGrpSpPr/>
            <p:nvPr/>
          </p:nvGrpSpPr>
          <p:grpSpPr>
            <a:xfrm>
              <a:off x="5102838" y="-581305"/>
              <a:ext cx="6186694" cy="4963492"/>
              <a:chOff x="0" y="0"/>
              <a:chExt cx="1190342" cy="954993"/>
            </a:xfrm>
          </p:grpSpPr>
          <p:sp>
            <p:nvSpPr>
              <p:cNvPr id="64" name="Freeform 36">
                <a:extLst>
                  <a:ext uri="{FF2B5EF4-FFF2-40B4-BE49-F238E27FC236}">
                    <a16:creationId xmlns:a16="http://schemas.microsoft.com/office/drawing/2014/main" id="{B5243129-1047-2D42-2A1A-97C5E266633C}"/>
                  </a:ext>
                </a:extLst>
              </p:cNvPr>
              <p:cNvSpPr/>
              <p:nvPr/>
            </p:nvSpPr>
            <p:spPr>
              <a:xfrm>
                <a:off x="0" y="0"/>
                <a:ext cx="1190342" cy="954993"/>
              </a:xfrm>
              <a:custGeom>
                <a:avLst/>
                <a:gdLst/>
                <a:ahLst/>
                <a:cxnLst/>
                <a:rect l="l" t="t" r="r" b="b"/>
                <a:pathLst>
                  <a:path w="1190342" h="954993">
                    <a:moveTo>
                      <a:pt x="0" y="0"/>
                    </a:moveTo>
                    <a:lnTo>
                      <a:pt x="1190342" y="0"/>
                    </a:lnTo>
                    <a:lnTo>
                      <a:pt x="1190342" y="954993"/>
                    </a:lnTo>
                    <a:lnTo>
                      <a:pt x="0" y="954993"/>
                    </a:lnTo>
                    <a:close/>
                  </a:path>
                </a:pathLst>
              </a:custGeom>
              <a:solidFill>
                <a:srgbClr val="4D1354">
                  <a:alpha val="12941"/>
                </a:srgbClr>
              </a:solidFill>
            </p:spPr>
          </p:sp>
          <p:sp>
            <p:nvSpPr>
              <p:cNvPr id="65" name="TextBox 37">
                <a:extLst>
                  <a:ext uri="{FF2B5EF4-FFF2-40B4-BE49-F238E27FC236}">
                    <a16:creationId xmlns:a16="http://schemas.microsoft.com/office/drawing/2014/main" id="{22144BE4-F1C2-12F8-7398-B6786B60FB79}"/>
                  </a:ext>
                </a:extLst>
              </p:cNvPr>
              <p:cNvSpPr txBox="1"/>
              <p:nvPr/>
            </p:nvSpPr>
            <p:spPr>
              <a:xfrm>
                <a:off x="0" y="-47625"/>
                <a:ext cx="1190342" cy="1002618"/>
              </a:xfrm>
              <a:prstGeom prst="rect">
                <a:avLst/>
              </a:prstGeom>
            </p:spPr>
            <p:txBody>
              <a:bodyPr lIns="69538" tIns="69538" rIns="69538" bIns="69538" rtlCol="0" anchor="ctr"/>
              <a:lstStyle/>
              <a:p>
                <a:pPr algn="ctr">
                  <a:lnSpc>
                    <a:spcPts val="3738"/>
                  </a:lnSpc>
                </a:pPr>
                <a:endParaRPr/>
              </a:p>
            </p:txBody>
          </p:sp>
        </p:grpSp>
        <p:sp>
          <p:nvSpPr>
            <p:cNvPr id="66" name="Freeform 38">
              <a:extLst>
                <a:ext uri="{FF2B5EF4-FFF2-40B4-BE49-F238E27FC236}">
                  <a16:creationId xmlns:a16="http://schemas.microsoft.com/office/drawing/2014/main" id="{97CFD33F-E949-7C26-E9AF-20A90BF5D37D}"/>
                </a:ext>
              </a:extLst>
            </p:cNvPr>
            <p:cNvSpPr/>
            <p:nvPr/>
          </p:nvSpPr>
          <p:spPr>
            <a:xfrm>
              <a:off x="6617801" y="1353844"/>
              <a:ext cx="679783" cy="101118"/>
            </a:xfrm>
            <a:custGeom>
              <a:avLst/>
              <a:gdLst/>
              <a:ahLst/>
              <a:cxnLst/>
              <a:rect l="l" t="t" r="r" b="b"/>
              <a:pathLst>
                <a:path w="679783" h="101118">
                  <a:moveTo>
                    <a:pt x="0" y="0"/>
                  </a:moveTo>
                  <a:lnTo>
                    <a:pt x="679782" y="0"/>
                  </a:lnTo>
                  <a:lnTo>
                    <a:pt x="679782" y="101118"/>
                  </a:lnTo>
                  <a:lnTo>
                    <a:pt x="0" y="1011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7" name="AutoShape 39">
              <a:extLst>
                <a:ext uri="{FF2B5EF4-FFF2-40B4-BE49-F238E27FC236}">
                  <a16:creationId xmlns:a16="http://schemas.microsoft.com/office/drawing/2014/main" id="{35CF4C45-9352-7936-D159-A515FDF50BA9}"/>
                </a:ext>
              </a:extLst>
            </p:cNvPr>
            <p:cNvSpPr/>
            <p:nvPr/>
          </p:nvSpPr>
          <p:spPr>
            <a:xfrm>
              <a:off x="6652276" y="1545369"/>
              <a:ext cx="0" cy="1061166"/>
            </a:xfrm>
            <a:prstGeom prst="line">
              <a:avLst/>
            </a:prstGeom>
            <a:ln w="9525" cap="flat">
              <a:solidFill>
                <a:srgbClr val="000000"/>
              </a:solidFill>
              <a:prstDash val="solid"/>
              <a:headEnd type="none" w="sm" len="sm"/>
              <a:tailEnd type="none" w="sm" len="sm"/>
            </a:ln>
          </p:spPr>
        </p:sp>
        <p:sp>
          <p:nvSpPr>
            <p:cNvPr id="68" name="AutoShape 40">
              <a:extLst>
                <a:ext uri="{FF2B5EF4-FFF2-40B4-BE49-F238E27FC236}">
                  <a16:creationId xmlns:a16="http://schemas.microsoft.com/office/drawing/2014/main" id="{E7407FAA-7A5D-A899-E976-2572E4CC7608}"/>
                </a:ext>
              </a:extLst>
            </p:cNvPr>
            <p:cNvSpPr/>
            <p:nvPr/>
          </p:nvSpPr>
          <p:spPr>
            <a:xfrm flipV="1">
              <a:off x="7268911" y="1411846"/>
              <a:ext cx="6519" cy="597345"/>
            </a:xfrm>
            <a:prstGeom prst="line">
              <a:avLst/>
            </a:prstGeom>
            <a:ln w="9525" cap="flat">
              <a:solidFill>
                <a:srgbClr val="000000"/>
              </a:solidFill>
              <a:prstDash val="solid"/>
              <a:headEnd type="none" w="sm" len="sm"/>
              <a:tailEnd type="none" w="sm" len="sm"/>
            </a:ln>
          </p:spPr>
        </p:sp>
        <p:sp>
          <p:nvSpPr>
            <p:cNvPr id="69" name="AutoShape 41">
              <a:extLst>
                <a:ext uri="{FF2B5EF4-FFF2-40B4-BE49-F238E27FC236}">
                  <a16:creationId xmlns:a16="http://schemas.microsoft.com/office/drawing/2014/main" id="{C1B8DE97-0114-0E9C-75A3-15209C3127F6}"/>
                </a:ext>
              </a:extLst>
            </p:cNvPr>
            <p:cNvSpPr/>
            <p:nvPr/>
          </p:nvSpPr>
          <p:spPr>
            <a:xfrm>
              <a:off x="7268911" y="2606535"/>
              <a:ext cx="0" cy="599107"/>
            </a:xfrm>
            <a:prstGeom prst="line">
              <a:avLst/>
            </a:prstGeom>
            <a:ln w="9525" cap="flat">
              <a:solidFill>
                <a:srgbClr val="000000"/>
              </a:solidFill>
              <a:prstDash val="solid"/>
              <a:headEnd type="none" w="sm" len="sm"/>
              <a:tailEnd type="none" w="sm" len="sm"/>
            </a:ln>
          </p:spPr>
        </p:sp>
        <p:sp>
          <p:nvSpPr>
            <p:cNvPr id="70" name="AutoShape 42">
              <a:extLst>
                <a:ext uri="{FF2B5EF4-FFF2-40B4-BE49-F238E27FC236}">
                  <a16:creationId xmlns:a16="http://schemas.microsoft.com/office/drawing/2014/main" id="{9CDBBAC2-37A6-941E-1B0A-A891EAA567F6}"/>
                </a:ext>
              </a:extLst>
            </p:cNvPr>
            <p:cNvSpPr/>
            <p:nvPr/>
          </p:nvSpPr>
          <p:spPr>
            <a:xfrm flipH="1">
              <a:off x="7268911" y="3205642"/>
              <a:ext cx="473208" cy="0"/>
            </a:xfrm>
            <a:prstGeom prst="line">
              <a:avLst/>
            </a:prstGeom>
            <a:ln w="9525" cap="flat">
              <a:solidFill>
                <a:srgbClr val="000000"/>
              </a:solidFill>
              <a:prstDash val="solid"/>
              <a:headEnd type="none" w="sm" len="sm"/>
              <a:tailEnd type="none" w="sm" len="sm"/>
            </a:ln>
          </p:spPr>
        </p:sp>
        <p:sp>
          <p:nvSpPr>
            <p:cNvPr id="71" name="AutoShape 43">
              <a:extLst>
                <a:ext uri="{FF2B5EF4-FFF2-40B4-BE49-F238E27FC236}">
                  <a16:creationId xmlns:a16="http://schemas.microsoft.com/office/drawing/2014/main" id="{22B4FD28-8EA8-E19D-8489-90262A0B7CF9}"/>
                </a:ext>
              </a:extLst>
            </p:cNvPr>
            <p:cNvSpPr/>
            <p:nvPr/>
          </p:nvSpPr>
          <p:spPr>
            <a:xfrm flipV="1">
              <a:off x="7885813" y="2154546"/>
              <a:ext cx="0" cy="1051096"/>
            </a:xfrm>
            <a:prstGeom prst="line">
              <a:avLst/>
            </a:prstGeom>
            <a:ln w="9525" cap="flat">
              <a:solidFill>
                <a:srgbClr val="000000"/>
              </a:solidFill>
              <a:prstDash val="solid"/>
              <a:headEnd type="none" w="sm" len="sm"/>
              <a:tailEnd type="none" w="sm" len="sm"/>
            </a:ln>
          </p:spPr>
        </p:sp>
        <p:sp>
          <p:nvSpPr>
            <p:cNvPr id="72" name="AutoShape 44">
              <a:extLst>
                <a:ext uri="{FF2B5EF4-FFF2-40B4-BE49-F238E27FC236}">
                  <a16:creationId xmlns:a16="http://schemas.microsoft.com/office/drawing/2014/main" id="{413CC5FC-F91A-7CF6-0A39-F21695A2862D}"/>
                </a:ext>
              </a:extLst>
            </p:cNvPr>
            <p:cNvSpPr/>
            <p:nvPr/>
          </p:nvSpPr>
          <p:spPr>
            <a:xfrm>
              <a:off x="7268911" y="2009190"/>
              <a:ext cx="576304" cy="0"/>
            </a:xfrm>
            <a:prstGeom prst="line">
              <a:avLst/>
            </a:prstGeom>
            <a:ln w="9525" cap="flat">
              <a:solidFill>
                <a:srgbClr val="000000"/>
              </a:solidFill>
              <a:prstDash val="solid"/>
              <a:headEnd type="none" w="sm" len="sm"/>
              <a:tailEnd type="none" w="sm" len="sm"/>
            </a:ln>
          </p:spPr>
        </p:sp>
        <p:sp>
          <p:nvSpPr>
            <p:cNvPr id="73" name="AutoShape 45">
              <a:extLst>
                <a:ext uri="{FF2B5EF4-FFF2-40B4-BE49-F238E27FC236}">
                  <a16:creationId xmlns:a16="http://schemas.microsoft.com/office/drawing/2014/main" id="{681D2806-00F0-2130-4547-67C6AB3D441E}"/>
                </a:ext>
              </a:extLst>
            </p:cNvPr>
            <p:cNvSpPr/>
            <p:nvPr/>
          </p:nvSpPr>
          <p:spPr>
            <a:xfrm flipH="1">
              <a:off x="7275430" y="1411846"/>
              <a:ext cx="1199725" cy="0"/>
            </a:xfrm>
            <a:prstGeom prst="line">
              <a:avLst/>
            </a:prstGeom>
            <a:ln w="9525" cap="flat">
              <a:solidFill>
                <a:srgbClr val="000000"/>
              </a:solidFill>
              <a:prstDash val="solid"/>
              <a:headEnd type="none" w="sm" len="sm"/>
              <a:tailEnd type="none" w="sm" len="sm"/>
            </a:ln>
          </p:spPr>
        </p:sp>
        <p:sp>
          <p:nvSpPr>
            <p:cNvPr id="74" name="Freeform 46">
              <a:extLst>
                <a:ext uri="{FF2B5EF4-FFF2-40B4-BE49-F238E27FC236}">
                  <a16:creationId xmlns:a16="http://schemas.microsoft.com/office/drawing/2014/main" id="{76E05F69-406B-CED1-AC0A-29670A972C3E}"/>
                </a:ext>
              </a:extLst>
            </p:cNvPr>
            <p:cNvSpPr/>
            <p:nvPr/>
          </p:nvSpPr>
          <p:spPr>
            <a:xfrm>
              <a:off x="6516585" y="1273985"/>
              <a:ext cx="271383" cy="271383"/>
            </a:xfrm>
            <a:custGeom>
              <a:avLst/>
              <a:gdLst/>
              <a:ahLst/>
              <a:cxnLst/>
              <a:rect l="l" t="t" r="r" b="b"/>
              <a:pathLst>
                <a:path w="271383" h="271383">
                  <a:moveTo>
                    <a:pt x="0" y="0"/>
                  </a:moveTo>
                  <a:lnTo>
                    <a:pt x="271383" y="0"/>
                  </a:lnTo>
                  <a:lnTo>
                    <a:pt x="271383" y="271384"/>
                  </a:lnTo>
                  <a:lnTo>
                    <a:pt x="0" y="2713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5" name="Freeform 47">
              <a:extLst>
                <a:ext uri="{FF2B5EF4-FFF2-40B4-BE49-F238E27FC236}">
                  <a16:creationId xmlns:a16="http://schemas.microsoft.com/office/drawing/2014/main" id="{8F4D6666-6795-4317-A40B-58DA238C2648}"/>
                </a:ext>
              </a:extLst>
            </p:cNvPr>
            <p:cNvSpPr/>
            <p:nvPr/>
          </p:nvSpPr>
          <p:spPr>
            <a:xfrm>
              <a:off x="7133219" y="3069950"/>
              <a:ext cx="271383" cy="271383"/>
            </a:xfrm>
            <a:custGeom>
              <a:avLst/>
              <a:gdLst/>
              <a:ahLst/>
              <a:cxnLst/>
              <a:rect l="l" t="t" r="r" b="b"/>
              <a:pathLst>
                <a:path w="271383" h="271383">
                  <a:moveTo>
                    <a:pt x="0" y="0"/>
                  </a:moveTo>
                  <a:lnTo>
                    <a:pt x="271384" y="0"/>
                  </a:lnTo>
                  <a:lnTo>
                    <a:pt x="271384" y="271383"/>
                  </a:lnTo>
                  <a:lnTo>
                    <a:pt x="0" y="27138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6" name="Freeform 48">
              <a:extLst>
                <a:ext uri="{FF2B5EF4-FFF2-40B4-BE49-F238E27FC236}">
                  <a16:creationId xmlns:a16="http://schemas.microsoft.com/office/drawing/2014/main" id="{7D1D4650-A3C9-9B3F-7E1C-387188528F97}"/>
                </a:ext>
              </a:extLst>
            </p:cNvPr>
            <p:cNvSpPr/>
            <p:nvPr/>
          </p:nvSpPr>
          <p:spPr>
            <a:xfrm>
              <a:off x="7742119" y="3069950"/>
              <a:ext cx="271383" cy="271383"/>
            </a:xfrm>
            <a:custGeom>
              <a:avLst/>
              <a:gdLst/>
              <a:ahLst/>
              <a:cxnLst/>
              <a:rect l="l" t="t" r="r" b="b"/>
              <a:pathLst>
                <a:path w="271383" h="271383">
                  <a:moveTo>
                    <a:pt x="0" y="0"/>
                  </a:moveTo>
                  <a:lnTo>
                    <a:pt x="271384" y="0"/>
                  </a:lnTo>
                  <a:lnTo>
                    <a:pt x="271384" y="271383"/>
                  </a:lnTo>
                  <a:lnTo>
                    <a:pt x="0" y="2713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7" name="Freeform 49">
              <a:extLst>
                <a:ext uri="{FF2B5EF4-FFF2-40B4-BE49-F238E27FC236}">
                  <a16:creationId xmlns:a16="http://schemas.microsoft.com/office/drawing/2014/main" id="{3F6AB029-B662-1DCD-6588-93632A20B7BE}"/>
                </a:ext>
              </a:extLst>
            </p:cNvPr>
            <p:cNvSpPr/>
            <p:nvPr/>
          </p:nvSpPr>
          <p:spPr>
            <a:xfrm>
              <a:off x="7743602" y="2464324"/>
              <a:ext cx="271383" cy="271383"/>
            </a:xfrm>
            <a:custGeom>
              <a:avLst/>
              <a:gdLst/>
              <a:ahLst/>
              <a:cxnLst/>
              <a:rect l="l" t="t" r="r" b="b"/>
              <a:pathLst>
                <a:path w="271383" h="271383">
                  <a:moveTo>
                    <a:pt x="0" y="0"/>
                  </a:moveTo>
                  <a:lnTo>
                    <a:pt x="271384" y="0"/>
                  </a:lnTo>
                  <a:lnTo>
                    <a:pt x="271384" y="271384"/>
                  </a:lnTo>
                  <a:lnTo>
                    <a:pt x="0" y="2713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8" name="Freeform 50">
              <a:extLst>
                <a:ext uri="{FF2B5EF4-FFF2-40B4-BE49-F238E27FC236}">
                  <a16:creationId xmlns:a16="http://schemas.microsoft.com/office/drawing/2014/main" id="{89C709AC-8316-F830-DF62-BF51C3AE9A85}"/>
                </a:ext>
              </a:extLst>
            </p:cNvPr>
            <p:cNvSpPr/>
            <p:nvPr/>
          </p:nvSpPr>
          <p:spPr>
            <a:xfrm>
              <a:off x="7750121" y="1883162"/>
              <a:ext cx="271383" cy="271383"/>
            </a:xfrm>
            <a:custGeom>
              <a:avLst/>
              <a:gdLst/>
              <a:ahLst/>
              <a:cxnLst/>
              <a:rect l="l" t="t" r="r" b="b"/>
              <a:pathLst>
                <a:path w="271383" h="271383">
                  <a:moveTo>
                    <a:pt x="0" y="0"/>
                  </a:moveTo>
                  <a:lnTo>
                    <a:pt x="271384" y="0"/>
                  </a:lnTo>
                  <a:lnTo>
                    <a:pt x="271384" y="271384"/>
                  </a:lnTo>
                  <a:lnTo>
                    <a:pt x="0" y="2713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9" name="Freeform 51">
              <a:extLst>
                <a:ext uri="{FF2B5EF4-FFF2-40B4-BE49-F238E27FC236}">
                  <a16:creationId xmlns:a16="http://schemas.microsoft.com/office/drawing/2014/main" id="{C2D357B8-33B1-F2C1-FF85-DE0C89A86621}"/>
                </a:ext>
              </a:extLst>
            </p:cNvPr>
            <p:cNvSpPr/>
            <p:nvPr/>
          </p:nvSpPr>
          <p:spPr>
            <a:xfrm>
              <a:off x="6620702" y="1953869"/>
              <a:ext cx="679783" cy="101118"/>
            </a:xfrm>
            <a:custGeom>
              <a:avLst/>
              <a:gdLst/>
              <a:ahLst/>
              <a:cxnLst/>
              <a:rect l="l" t="t" r="r" b="b"/>
              <a:pathLst>
                <a:path w="679783" h="101118">
                  <a:moveTo>
                    <a:pt x="0" y="0"/>
                  </a:moveTo>
                  <a:lnTo>
                    <a:pt x="679783" y="0"/>
                  </a:lnTo>
                  <a:lnTo>
                    <a:pt x="679783" y="101118"/>
                  </a:lnTo>
                  <a:lnTo>
                    <a:pt x="0" y="1011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0" name="Freeform 52">
              <a:extLst>
                <a:ext uri="{FF2B5EF4-FFF2-40B4-BE49-F238E27FC236}">
                  <a16:creationId xmlns:a16="http://schemas.microsoft.com/office/drawing/2014/main" id="{E6E17A11-019C-2B9F-5029-EF5A2F9B8A77}"/>
                </a:ext>
              </a:extLst>
            </p:cNvPr>
            <p:cNvSpPr/>
            <p:nvPr/>
          </p:nvSpPr>
          <p:spPr>
            <a:xfrm>
              <a:off x="6516585" y="1873499"/>
              <a:ext cx="271383" cy="271383"/>
            </a:xfrm>
            <a:custGeom>
              <a:avLst/>
              <a:gdLst/>
              <a:ahLst/>
              <a:cxnLst/>
              <a:rect l="l" t="t" r="r" b="b"/>
              <a:pathLst>
                <a:path w="271383" h="271383">
                  <a:moveTo>
                    <a:pt x="0" y="0"/>
                  </a:moveTo>
                  <a:lnTo>
                    <a:pt x="271383" y="0"/>
                  </a:lnTo>
                  <a:lnTo>
                    <a:pt x="271383" y="271383"/>
                  </a:lnTo>
                  <a:lnTo>
                    <a:pt x="0" y="2713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1" name="Freeform 53">
              <a:extLst>
                <a:ext uri="{FF2B5EF4-FFF2-40B4-BE49-F238E27FC236}">
                  <a16:creationId xmlns:a16="http://schemas.microsoft.com/office/drawing/2014/main" id="{F61878A3-3890-F115-1E57-A45FAD1D2C0E}"/>
                </a:ext>
              </a:extLst>
            </p:cNvPr>
            <p:cNvSpPr/>
            <p:nvPr/>
          </p:nvSpPr>
          <p:spPr>
            <a:xfrm rot="-5400000">
              <a:off x="6931690" y="2257358"/>
              <a:ext cx="664917" cy="98906"/>
            </a:xfrm>
            <a:custGeom>
              <a:avLst/>
              <a:gdLst/>
              <a:ahLst/>
              <a:cxnLst/>
              <a:rect l="l" t="t" r="r" b="b"/>
              <a:pathLst>
                <a:path w="664917" h="98906">
                  <a:moveTo>
                    <a:pt x="0" y="0"/>
                  </a:moveTo>
                  <a:lnTo>
                    <a:pt x="664917" y="0"/>
                  </a:lnTo>
                  <a:lnTo>
                    <a:pt x="664917" y="98907"/>
                  </a:lnTo>
                  <a:lnTo>
                    <a:pt x="0" y="989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2" name="Freeform 54">
              <a:extLst>
                <a:ext uri="{FF2B5EF4-FFF2-40B4-BE49-F238E27FC236}">
                  <a16:creationId xmlns:a16="http://schemas.microsoft.com/office/drawing/2014/main" id="{AB7D8465-FB04-E15C-AA34-FB84EAA67244}"/>
                </a:ext>
              </a:extLst>
            </p:cNvPr>
            <p:cNvSpPr/>
            <p:nvPr/>
          </p:nvSpPr>
          <p:spPr>
            <a:xfrm>
              <a:off x="7133219" y="1873499"/>
              <a:ext cx="271383" cy="271383"/>
            </a:xfrm>
            <a:custGeom>
              <a:avLst/>
              <a:gdLst/>
              <a:ahLst/>
              <a:cxnLst/>
              <a:rect l="l" t="t" r="r" b="b"/>
              <a:pathLst>
                <a:path w="271383" h="271383">
                  <a:moveTo>
                    <a:pt x="0" y="0"/>
                  </a:moveTo>
                  <a:lnTo>
                    <a:pt x="271384" y="0"/>
                  </a:lnTo>
                  <a:lnTo>
                    <a:pt x="271384" y="271383"/>
                  </a:lnTo>
                  <a:lnTo>
                    <a:pt x="0" y="2713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3" name="AutoShape 55">
              <a:extLst>
                <a:ext uri="{FF2B5EF4-FFF2-40B4-BE49-F238E27FC236}">
                  <a16:creationId xmlns:a16="http://schemas.microsoft.com/office/drawing/2014/main" id="{3D2AF46A-2259-1C58-F652-F63EBD430BC7}"/>
                </a:ext>
              </a:extLst>
            </p:cNvPr>
            <p:cNvSpPr/>
            <p:nvPr/>
          </p:nvSpPr>
          <p:spPr>
            <a:xfrm flipH="1">
              <a:off x="6652276" y="2606535"/>
              <a:ext cx="616635" cy="0"/>
            </a:xfrm>
            <a:prstGeom prst="line">
              <a:avLst/>
            </a:prstGeom>
            <a:ln w="9525" cap="flat">
              <a:solidFill>
                <a:srgbClr val="000000"/>
              </a:solidFill>
              <a:prstDash val="solid"/>
              <a:headEnd type="none" w="sm" len="sm"/>
              <a:tailEnd type="none" w="sm" len="sm"/>
            </a:ln>
          </p:spPr>
        </p:sp>
        <p:sp>
          <p:nvSpPr>
            <p:cNvPr id="84" name="Freeform 56">
              <a:extLst>
                <a:ext uri="{FF2B5EF4-FFF2-40B4-BE49-F238E27FC236}">
                  <a16:creationId xmlns:a16="http://schemas.microsoft.com/office/drawing/2014/main" id="{450DD248-3BB1-A74E-0DC5-5238B15221F7}"/>
                </a:ext>
              </a:extLst>
            </p:cNvPr>
            <p:cNvSpPr/>
            <p:nvPr/>
          </p:nvSpPr>
          <p:spPr>
            <a:xfrm>
              <a:off x="6516585" y="2470843"/>
              <a:ext cx="271383" cy="271383"/>
            </a:xfrm>
            <a:custGeom>
              <a:avLst/>
              <a:gdLst/>
              <a:ahLst/>
              <a:cxnLst/>
              <a:rect l="l" t="t" r="r" b="b"/>
              <a:pathLst>
                <a:path w="271383" h="271383">
                  <a:moveTo>
                    <a:pt x="0" y="0"/>
                  </a:moveTo>
                  <a:lnTo>
                    <a:pt x="271383" y="0"/>
                  </a:lnTo>
                  <a:lnTo>
                    <a:pt x="271383" y="271384"/>
                  </a:lnTo>
                  <a:lnTo>
                    <a:pt x="0" y="2713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5" name="Freeform 57">
              <a:extLst>
                <a:ext uri="{FF2B5EF4-FFF2-40B4-BE49-F238E27FC236}">
                  <a16:creationId xmlns:a16="http://schemas.microsoft.com/office/drawing/2014/main" id="{A7846A7A-8773-2766-5DA1-EFE944D882C2}"/>
                </a:ext>
              </a:extLst>
            </p:cNvPr>
            <p:cNvSpPr/>
            <p:nvPr/>
          </p:nvSpPr>
          <p:spPr>
            <a:xfrm>
              <a:off x="7133219" y="2470843"/>
              <a:ext cx="271383" cy="271383"/>
            </a:xfrm>
            <a:custGeom>
              <a:avLst/>
              <a:gdLst/>
              <a:ahLst/>
              <a:cxnLst/>
              <a:rect l="l" t="t" r="r" b="b"/>
              <a:pathLst>
                <a:path w="271383" h="271383">
                  <a:moveTo>
                    <a:pt x="0" y="0"/>
                  </a:moveTo>
                  <a:lnTo>
                    <a:pt x="271384" y="0"/>
                  </a:lnTo>
                  <a:lnTo>
                    <a:pt x="271384" y="271384"/>
                  </a:lnTo>
                  <a:lnTo>
                    <a:pt x="0" y="2713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6" name="Freeform 58">
              <a:extLst>
                <a:ext uri="{FF2B5EF4-FFF2-40B4-BE49-F238E27FC236}">
                  <a16:creationId xmlns:a16="http://schemas.microsoft.com/office/drawing/2014/main" id="{221E09E3-3B20-68CA-C842-B8CF5C7563CF}"/>
                </a:ext>
              </a:extLst>
            </p:cNvPr>
            <p:cNvSpPr/>
            <p:nvPr/>
          </p:nvSpPr>
          <p:spPr>
            <a:xfrm>
              <a:off x="7139739" y="1276154"/>
              <a:ext cx="271383" cy="271383"/>
            </a:xfrm>
            <a:custGeom>
              <a:avLst/>
              <a:gdLst/>
              <a:ahLst/>
              <a:cxnLst/>
              <a:rect l="l" t="t" r="r" b="b"/>
              <a:pathLst>
                <a:path w="271383" h="271383">
                  <a:moveTo>
                    <a:pt x="0" y="0"/>
                  </a:moveTo>
                  <a:lnTo>
                    <a:pt x="271383" y="0"/>
                  </a:lnTo>
                  <a:lnTo>
                    <a:pt x="271383" y="271384"/>
                  </a:lnTo>
                  <a:lnTo>
                    <a:pt x="0" y="2713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7" name="Freeform 59">
              <a:extLst>
                <a:ext uri="{FF2B5EF4-FFF2-40B4-BE49-F238E27FC236}">
                  <a16:creationId xmlns:a16="http://schemas.microsoft.com/office/drawing/2014/main" id="{8E276739-3BAD-8110-4288-CD9908ECE02C}"/>
                </a:ext>
              </a:extLst>
            </p:cNvPr>
            <p:cNvSpPr/>
            <p:nvPr/>
          </p:nvSpPr>
          <p:spPr>
            <a:xfrm>
              <a:off x="7716042" y="1276154"/>
              <a:ext cx="271383" cy="271383"/>
            </a:xfrm>
            <a:custGeom>
              <a:avLst/>
              <a:gdLst/>
              <a:ahLst/>
              <a:cxnLst/>
              <a:rect l="l" t="t" r="r" b="b"/>
              <a:pathLst>
                <a:path w="271383" h="271383">
                  <a:moveTo>
                    <a:pt x="0" y="0"/>
                  </a:moveTo>
                  <a:lnTo>
                    <a:pt x="271384" y="0"/>
                  </a:lnTo>
                  <a:lnTo>
                    <a:pt x="271384" y="271384"/>
                  </a:lnTo>
                  <a:lnTo>
                    <a:pt x="0" y="2713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8" name="Freeform 60">
              <a:extLst>
                <a:ext uri="{FF2B5EF4-FFF2-40B4-BE49-F238E27FC236}">
                  <a16:creationId xmlns:a16="http://schemas.microsoft.com/office/drawing/2014/main" id="{ABF42DDB-AC4D-0144-D70F-0637ED356C4A}"/>
                </a:ext>
              </a:extLst>
            </p:cNvPr>
            <p:cNvSpPr/>
            <p:nvPr/>
          </p:nvSpPr>
          <p:spPr>
            <a:xfrm>
              <a:off x="8339464" y="1276154"/>
              <a:ext cx="271383" cy="271383"/>
            </a:xfrm>
            <a:custGeom>
              <a:avLst/>
              <a:gdLst/>
              <a:ahLst/>
              <a:cxnLst/>
              <a:rect l="l" t="t" r="r" b="b"/>
              <a:pathLst>
                <a:path w="271383" h="271383">
                  <a:moveTo>
                    <a:pt x="0" y="0"/>
                  </a:moveTo>
                  <a:lnTo>
                    <a:pt x="271383" y="0"/>
                  </a:lnTo>
                  <a:lnTo>
                    <a:pt x="271383" y="271384"/>
                  </a:lnTo>
                  <a:lnTo>
                    <a:pt x="0" y="2713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9" name="TextBox 61">
              <a:extLst>
                <a:ext uri="{FF2B5EF4-FFF2-40B4-BE49-F238E27FC236}">
                  <a16:creationId xmlns:a16="http://schemas.microsoft.com/office/drawing/2014/main" id="{40FA741C-9785-55C8-D719-DC0FCCC2748E}"/>
                </a:ext>
              </a:extLst>
            </p:cNvPr>
            <p:cNvSpPr txBox="1"/>
            <p:nvPr/>
          </p:nvSpPr>
          <p:spPr>
            <a:xfrm>
              <a:off x="5102838" y="-130035"/>
              <a:ext cx="6186694" cy="564237"/>
            </a:xfrm>
            <a:prstGeom prst="rect">
              <a:avLst/>
            </a:prstGeom>
          </p:spPr>
          <p:txBody>
            <a:bodyPr lIns="0" tIns="0" rIns="0" bIns="0" rtlCol="0" anchor="t">
              <a:spAutoFit/>
            </a:bodyPr>
            <a:lstStyle/>
            <a:p>
              <a:pPr algn="ctr">
                <a:lnSpc>
                  <a:spcPts val="4599"/>
                </a:lnSpc>
                <a:spcBef>
                  <a:spcPct val="0"/>
                </a:spcBef>
              </a:pPr>
              <a:r>
                <a:rPr lang="en-US" sz="3285" dirty="0">
                  <a:solidFill>
                    <a:srgbClr val="0A4247"/>
                  </a:solidFill>
                  <a:latin typeface="HK Grotesk Bold"/>
                </a:rPr>
                <a:t>Energy calculation    </a:t>
              </a:r>
              <a:r>
                <a:rPr lang="en-US" sz="3285" dirty="0">
                  <a:solidFill>
                    <a:srgbClr val="FFFFFF"/>
                  </a:solidFill>
                  <a:latin typeface="HK Grotesk Bold"/>
                </a:rPr>
                <a:t>-3</a:t>
              </a:r>
            </a:p>
          </p:txBody>
        </p:sp>
      </p:grpSp>
      <p:sp>
        <p:nvSpPr>
          <p:cNvPr id="91" name="Tekstvak 90">
            <a:extLst>
              <a:ext uri="{FF2B5EF4-FFF2-40B4-BE49-F238E27FC236}">
                <a16:creationId xmlns:a16="http://schemas.microsoft.com/office/drawing/2014/main" id="{6D521A2D-30BD-DD4B-EDA6-7BF541A0B287}"/>
              </a:ext>
            </a:extLst>
          </p:cNvPr>
          <p:cNvSpPr txBox="1"/>
          <p:nvPr/>
        </p:nvSpPr>
        <p:spPr>
          <a:xfrm>
            <a:off x="9029700" y="3937000"/>
            <a:ext cx="184731" cy="369332"/>
          </a:xfrm>
          <a:prstGeom prst="rect">
            <a:avLst/>
          </a:prstGeom>
          <a:noFill/>
        </p:spPr>
        <p:txBody>
          <a:bodyPr wrap="none" rtlCol="0">
            <a:spAutoFit/>
          </a:bodyPr>
          <a:lstStyle/>
          <a:p>
            <a:endParaRPr lang="nl-N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0D7D9"/>
        </a:solidFill>
        <a:effectLst/>
      </p:bgPr>
    </p:bg>
    <p:spTree>
      <p:nvGrpSpPr>
        <p:cNvPr id="1" name=""/>
        <p:cNvGrpSpPr/>
        <p:nvPr/>
      </p:nvGrpSpPr>
      <p:grpSpPr>
        <a:xfrm>
          <a:off x="0" y="0"/>
          <a:ext cx="0" cy="0"/>
          <a:chOff x="0" y="0"/>
          <a:chExt cx="0" cy="0"/>
        </a:xfrm>
      </p:grpSpPr>
      <p:sp>
        <p:nvSpPr>
          <p:cNvPr id="2" name="Freeform 2"/>
          <p:cNvSpPr/>
          <p:nvPr/>
        </p:nvSpPr>
        <p:spPr>
          <a:xfrm>
            <a:off x="289017" y="289017"/>
            <a:ext cx="739683" cy="739683"/>
          </a:xfrm>
          <a:custGeom>
            <a:avLst/>
            <a:gdLst/>
            <a:ahLst/>
            <a:cxnLst/>
            <a:rect l="l" t="t" r="r" b="b"/>
            <a:pathLst>
              <a:path w="739683" h="739683">
                <a:moveTo>
                  <a:pt x="0" y="0"/>
                </a:moveTo>
                <a:lnTo>
                  <a:pt x="739683" y="0"/>
                </a:lnTo>
                <a:lnTo>
                  <a:pt x="739683" y="739683"/>
                </a:lnTo>
                <a:lnTo>
                  <a:pt x="0" y="739683"/>
                </a:lnTo>
                <a:lnTo>
                  <a:pt x="0" y="0"/>
                </a:lnTo>
                <a:close/>
              </a:path>
            </a:pathLst>
          </a:custGeom>
          <a:blipFill>
            <a:blip r:embed="rId2"/>
            <a:stretch>
              <a:fillRect/>
            </a:stretch>
          </a:blipFill>
        </p:spPr>
      </p:sp>
      <p:sp>
        <p:nvSpPr>
          <p:cNvPr id="3" name="TextBox 3"/>
          <p:cNvSpPr txBox="1"/>
          <p:nvPr/>
        </p:nvSpPr>
        <p:spPr>
          <a:xfrm>
            <a:off x="4571906" y="2302357"/>
            <a:ext cx="9144188" cy="1559919"/>
          </a:xfrm>
          <a:prstGeom prst="rect">
            <a:avLst/>
          </a:prstGeom>
        </p:spPr>
        <p:txBody>
          <a:bodyPr lIns="0" tIns="0" rIns="0" bIns="0" rtlCol="0" anchor="t">
            <a:spAutoFit/>
          </a:bodyPr>
          <a:lstStyle/>
          <a:p>
            <a:pPr algn="ctr">
              <a:lnSpc>
                <a:spcPts val="12284"/>
              </a:lnSpc>
            </a:pPr>
            <a:r>
              <a:rPr lang="en-US" sz="10410">
                <a:solidFill>
                  <a:srgbClr val="0A4247"/>
                </a:solidFill>
                <a:latin typeface="HK Grotesk Bold"/>
              </a:rPr>
              <a:t>Scope 1</a:t>
            </a:r>
          </a:p>
        </p:txBody>
      </p:sp>
      <p:sp>
        <p:nvSpPr>
          <p:cNvPr id="4" name="Freeform 4"/>
          <p:cNvSpPr/>
          <p:nvPr/>
        </p:nvSpPr>
        <p:spPr>
          <a:xfrm>
            <a:off x="4222349" y="3651892"/>
            <a:ext cx="9463667" cy="9160020"/>
          </a:xfrm>
          <a:custGeom>
            <a:avLst/>
            <a:gdLst/>
            <a:ahLst/>
            <a:cxnLst/>
            <a:rect l="l" t="t" r="r" b="b"/>
            <a:pathLst>
              <a:path w="9463667" h="9160020">
                <a:moveTo>
                  <a:pt x="0" y="0"/>
                </a:moveTo>
                <a:lnTo>
                  <a:pt x="9463666" y="0"/>
                </a:lnTo>
                <a:lnTo>
                  <a:pt x="9463666" y="9160020"/>
                </a:lnTo>
                <a:lnTo>
                  <a:pt x="0" y="9160020"/>
                </a:lnTo>
                <a:lnTo>
                  <a:pt x="0" y="0"/>
                </a:lnTo>
                <a:close/>
              </a:path>
            </a:pathLst>
          </a:custGeom>
          <a:blipFill>
            <a:blip r:embed="rId3"/>
            <a:stretch>
              <a:fillRect l="-32343" t="-90472" r="-30903" b="-62515"/>
            </a:stretch>
          </a:blipFill>
        </p:spPr>
      </p:sp>
      <p:sp>
        <p:nvSpPr>
          <p:cNvPr id="5" name="TextBox 5"/>
          <p:cNvSpPr txBox="1"/>
          <p:nvPr/>
        </p:nvSpPr>
        <p:spPr>
          <a:xfrm>
            <a:off x="17259300" y="9258300"/>
            <a:ext cx="510945" cy="444669"/>
          </a:xfrm>
          <a:prstGeom prst="rect">
            <a:avLst/>
          </a:prstGeom>
        </p:spPr>
        <p:txBody>
          <a:bodyPr lIns="0" tIns="0" rIns="0" bIns="0" rtlCol="0" anchor="t">
            <a:spAutoFit/>
          </a:bodyPr>
          <a:lstStyle/>
          <a:p>
            <a:pPr marL="0" lvl="0" indent="0" algn="l">
              <a:lnSpc>
                <a:spcPts val="3449"/>
              </a:lnSpc>
              <a:spcBef>
                <a:spcPct val="0"/>
              </a:spcBef>
            </a:pPr>
            <a:r>
              <a:rPr lang="en-US" sz="2923">
                <a:solidFill>
                  <a:srgbClr val="0A4247">
                    <a:alpha val="36863"/>
                  </a:srgbClr>
                </a:solidFill>
                <a:latin typeface="HK Grotesk Bold"/>
              </a:rPr>
              <a:t>12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0D7D9"/>
        </a:solidFill>
        <a:effectLst/>
      </p:bgPr>
    </p:bg>
    <p:spTree>
      <p:nvGrpSpPr>
        <p:cNvPr id="1" name=""/>
        <p:cNvGrpSpPr/>
        <p:nvPr/>
      </p:nvGrpSpPr>
      <p:grpSpPr>
        <a:xfrm>
          <a:off x="0" y="0"/>
          <a:ext cx="0" cy="0"/>
          <a:chOff x="0" y="0"/>
          <a:chExt cx="0" cy="0"/>
        </a:xfrm>
      </p:grpSpPr>
      <p:sp>
        <p:nvSpPr>
          <p:cNvPr id="2" name="TextBox 2"/>
          <p:cNvSpPr txBox="1"/>
          <p:nvPr/>
        </p:nvSpPr>
        <p:spPr>
          <a:xfrm>
            <a:off x="2539176" y="4288287"/>
            <a:ext cx="13209648" cy="1727332"/>
          </a:xfrm>
          <a:prstGeom prst="rect">
            <a:avLst/>
          </a:prstGeom>
        </p:spPr>
        <p:txBody>
          <a:bodyPr lIns="0" tIns="0" rIns="0" bIns="0" rtlCol="0" anchor="t">
            <a:spAutoFit/>
          </a:bodyPr>
          <a:lstStyle/>
          <a:p>
            <a:pPr algn="ctr">
              <a:lnSpc>
                <a:spcPts val="3359"/>
              </a:lnSpc>
              <a:spcBef>
                <a:spcPct val="0"/>
              </a:spcBef>
            </a:pPr>
            <a:r>
              <a:rPr lang="en-US" sz="2400" spc="-24" dirty="0">
                <a:solidFill>
                  <a:srgbClr val="0A4247"/>
                </a:solidFill>
                <a:latin typeface="HK Grotesk"/>
              </a:rPr>
              <a:t> “How can the </a:t>
            </a:r>
            <a:r>
              <a:rPr lang="en-US" sz="2400" spc="-24" dirty="0">
                <a:solidFill>
                  <a:srgbClr val="0A4247"/>
                </a:solidFill>
                <a:latin typeface="HK Grotesk Bold"/>
              </a:rPr>
              <a:t>uniform randomness</a:t>
            </a:r>
            <a:r>
              <a:rPr lang="en-US" sz="2400" spc="-24" dirty="0">
                <a:solidFill>
                  <a:srgbClr val="0A4247"/>
                </a:solidFill>
                <a:latin typeface="HK Grotesk"/>
              </a:rPr>
              <a:t> in the initial populations of metaheuristic algorithms, such as genetic algorithms, hill climbing, or simulated annealing, be ensured to enhance the accuracy and efficiency of protein folding, and what is the impact of </a:t>
            </a:r>
            <a:r>
              <a:rPr lang="en-US" sz="2400" spc="-24" dirty="0">
                <a:solidFill>
                  <a:srgbClr val="0A4247"/>
                </a:solidFill>
                <a:latin typeface="HK Grotesk Bold"/>
              </a:rPr>
              <a:t>different sampling techniques </a:t>
            </a:r>
            <a:r>
              <a:rPr lang="en-US" sz="2400" spc="-24" dirty="0">
                <a:solidFill>
                  <a:srgbClr val="0A4247"/>
                </a:solidFill>
                <a:latin typeface="HK Grotesk"/>
              </a:rPr>
              <a:t>on the quality and diversity of solutions in the context of the HP-protein folding problem?"</a:t>
            </a:r>
          </a:p>
        </p:txBody>
      </p:sp>
      <p:sp>
        <p:nvSpPr>
          <p:cNvPr id="3" name="Freeform 3"/>
          <p:cNvSpPr/>
          <p:nvPr/>
        </p:nvSpPr>
        <p:spPr>
          <a:xfrm>
            <a:off x="289017" y="289017"/>
            <a:ext cx="739683" cy="739683"/>
          </a:xfrm>
          <a:custGeom>
            <a:avLst/>
            <a:gdLst/>
            <a:ahLst/>
            <a:cxnLst/>
            <a:rect l="l" t="t" r="r" b="b"/>
            <a:pathLst>
              <a:path w="739683" h="739683">
                <a:moveTo>
                  <a:pt x="0" y="0"/>
                </a:moveTo>
                <a:lnTo>
                  <a:pt x="739683" y="0"/>
                </a:lnTo>
                <a:lnTo>
                  <a:pt x="739683" y="739683"/>
                </a:lnTo>
                <a:lnTo>
                  <a:pt x="0" y="739683"/>
                </a:lnTo>
                <a:lnTo>
                  <a:pt x="0" y="0"/>
                </a:lnTo>
                <a:close/>
              </a:path>
            </a:pathLst>
          </a:custGeom>
          <a:blipFill>
            <a:blip r:embed="rId3"/>
            <a:stretch>
              <a:fillRect/>
            </a:stretch>
          </a:blipFill>
        </p:spPr>
      </p:sp>
      <p:sp>
        <p:nvSpPr>
          <p:cNvPr id="4" name="Freeform 4"/>
          <p:cNvSpPr/>
          <p:nvPr/>
        </p:nvSpPr>
        <p:spPr>
          <a:xfrm rot="-2700000">
            <a:off x="15478544" y="-1101260"/>
            <a:ext cx="4209775" cy="4074702"/>
          </a:xfrm>
          <a:custGeom>
            <a:avLst/>
            <a:gdLst/>
            <a:ahLst/>
            <a:cxnLst/>
            <a:rect l="l" t="t" r="r" b="b"/>
            <a:pathLst>
              <a:path w="4209775" h="4074702">
                <a:moveTo>
                  <a:pt x="0" y="0"/>
                </a:moveTo>
                <a:lnTo>
                  <a:pt x="4209775" y="0"/>
                </a:lnTo>
                <a:lnTo>
                  <a:pt x="4209775" y="4074702"/>
                </a:lnTo>
                <a:lnTo>
                  <a:pt x="0" y="4074702"/>
                </a:lnTo>
                <a:lnTo>
                  <a:pt x="0" y="0"/>
                </a:lnTo>
                <a:close/>
              </a:path>
            </a:pathLst>
          </a:custGeom>
          <a:blipFill>
            <a:blip r:embed="rId4"/>
            <a:stretch>
              <a:fillRect l="-32343" t="-90472" r="-30903" b="-62515"/>
            </a:stretch>
          </a:blipFill>
        </p:spPr>
      </p:sp>
      <p:sp>
        <p:nvSpPr>
          <p:cNvPr id="5" name="TextBox 5"/>
          <p:cNvSpPr txBox="1"/>
          <p:nvPr/>
        </p:nvSpPr>
        <p:spPr>
          <a:xfrm>
            <a:off x="1028700" y="1372276"/>
            <a:ext cx="11697184" cy="1201420"/>
          </a:xfrm>
          <a:prstGeom prst="rect">
            <a:avLst/>
          </a:prstGeom>
        </p:spPr>
        <p:txBody>
          <a:bodyPr lIns="0" tIns="0" rIns="0" bIns="0" rtlCol="0" anchor="t">
            <a:spAutoFit/>
          </a:bodyPr>
          <a:lstStyle/>
          <a:p>
            <a:pPr>
              <a:lnSpc>
                <a:spcPts val="9439"/>
              </a:lnSpc>
            </a:pPr>
            <a:r>
              <a:rPr lang="en-US" sz="7999">
                <a:solidFill>
                  <a:srgbClr val="0A4247"/>
                </a:solidFill>
                <a:latin typeface="HK Grotesk Bold"/>
              </a:rPr>
              <a:t>Uniform Random Samling</a:t>
            </a:r>
          </a:p>
        </p:txBody>
      </p:sp>
      <p:sp>
        <p:nvSpPr>
          <p:cNvPr id="6" name="TextBox 6"/>
          <p:cNvSpPr txBox="1"/>
          <p:nvPr/>
        </p:nvSpPr>
        <p:spPr>
          <a:xfrm>
            <a:off x="17259300" y="9258300"/>
            <a:ext cx="510945" cy="444669"/>
          </a:xfrm>
          <a:prstGeom prst="rect">
            <a:avLst/>
          </a:prstGeom>
        </p:spPr>
        <p:txBody>
          <a:bodyPr lIns="0" tIns="0" rIns="0" bIns="0" rtlCol="0" anchor="t">
            <a:spAutoFit/>
          </a:bodyPr>
          <a:lstStyle/>
          <a:p>
            <a:pPr marL="0" lvl="0" indent="0" algn="l">
              <a:lnSpc>
                <a:spcPts val="3449"/>
              </a:lnSpc>
              <a:spcBef>
                <a:spcPct val="0"/>
              </a:spcBef>
            </a:pPr>
            <a:r>
              <a:rPr lang="en-US" sz="2923">
                <a:solidFill>
                  <a:srgbClr val="0A4247">
                    <a:alpha val="36863"/>
                  </a:srgbClr>
                </a:solidFill>
                <a:latin typeface="HK Grotesk Bold"/>
              </a:rPr>
              <a:t>13</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0D7D9"/>
        </a:solidFill>
        <a:effectLst/>
      </p:bgPr>
    </p:bg>
    <p:spTree>
      <p:nvGrpSpPr>
        <p:cNvPr id="1" name=""/>
        <p:cNvGrpSpPr/>
        <p:nvPr/>
      </p:nvGrpSpPr>
      <p:grpSpPr>
        <a:xfrm>
          <a:off x="0" y="0"/>
          <a:ext cx="0" cy="0"/>
          <a:chOff x="0" y="0"/>
          <a:chExt cx="0" cy="0"/>
        </a:xfrm>
      </p:grpSpPr>
      <p:sp>
        <p:nvSpPr>
          <p:cNvPr id="2" name="Freeform 2"/>
          <p:cNvSpPr/>
          <p:nvPr/>
        </p:nvSpPr>
        <p:spPr>
          <a:xfrm>
            <a:off x="289017" y="289017"/>
            <a:ext cx="739683" cy="739683"/>
          </a:xfrm>
          <a:custGeom>
            <a:avLst/>
            <a:gdLst/>
            <a:ahLst/>
            <a:cxnLst/>
            <a:rect l="l" t="t" r="r" b="b"/>
            <a:pathLst>
              <a:path w="739683" h="739683">
                <a:moveTo>
                  <a:pt x="0" y="0"/>
                </a:moveTo>
                <a:lnTo>
                  <a:pt x="739683" y="0"/>
                </a:lnTo>
                <a:lnTo>
                  <a:pt x="739683" y="739683"/>
                </a:lnTo>
                <a:lnTo>
                  <a:pt x="0" y="739683"/>
                </a:lnTo>
                <a:lnTo>
                  <a:pt x="0" y="0"/>
                </a:lnTo>
                <a:close/>
              </a:path>
            </a:pathLst>
          </a:custGeom>
          <a:blipFill>
            <a:blip r:embed="rId2"/>
            <a:stretch>
              <a:fillRect/>
            </a:stretch>
          </a:blipFill>
        </p:spPr>
      </p:sp>
      <p:sp>
        <p:nvSpPr>
          <p:cNvPr id="3" name="Freeform 3"/>
          <p:cNvSpPr/>
          <p:nvPr/>
        </p:nvSpPr>
        <p:spPr>
          <a:xfrm rot="-2700000">
            <a:off x="15478544" y="-1101260"/>
            <a:ext cx="4209775" cy="4074702"/>
          </a:xfrm>
          <a:custGeom>
            <a:avLst/>
            <a:gdLst/>
            <a:ahLst/>
            <a:cxnLst/>
            <a:rect l="l" t="t" r="r" b="b"/>
            <a:pathLst>
              <a:path w="4209775" h="4074702">
                <a:moveTo>
                  <a:pt x="0" y="0"/>
                </a:moveTo>
                <a:lnTo>
                  <a:pt x="4209775" y="0"/>
                </a:lnTo>
                <a:lnTo>
                  <a:pt x="4209775" y="4074702"/>
                </a:lnTo>
                <a:lnTo>
                  <a:pt x="0" y="4074702"/>
                </a:lnTo>
                <a:lnTo>
                  <a:pt x="0" y="0"/>
                </a:lnTo>
                <a:close/>
              </a:path>
            </a:pathLst>
          </a:custGeom>
          <a:blipFill>
            <a:blip r:embed="rId3"/>
            <a:stretch>
              <a:fillRect l="-32343" t="-90472" r="-30903" b="-62515"/>
            </a:stretch>
          </a:blipFill>
        </p:spPr>
      </p:sp>
      <p:grpSp>
        <p:nvGrpSpPr>
          <p:cNvPr id="4" name="Group 4"/>
          <p:cNvGrpSpPr/>
          <p:nvPr/>
        </p:nvGrpSpPr>
        <p:grpSpPr>
          <a:xfrm>
            <a:off x="1907669" y="4872154"/>
            <a:ext cx="13971704" cy="4175840"/>
            <a:chOff x="0" y="0"/>
            <a:chExt cx="18628939" cy="5567787"/>
          </a:xfrm>
        </p:grpSpPr>
      </p:grpSp>
      <p:sp>
        <p:nvSpPr>
          <p:cNvPr id="5" name="TextBox 5"/>
          <p:cNvSpPr txBox="1"/>
          <p:nvPr/>
        </p:nvSpPr>
        <p:spPr>
          <a:xfrm>
            <a:off x="1028700" y="2526071"/>
            <a:ext cx="10195576" cy="1054001"/>
          </a:xfrm>
          <a:prstGeom prst="rect">
            <a:avLst/>
          </a:prstGeom>
        </p:spPr>
        <p:txBody>
          <a:bodyPr lIns="0" tIns="0" rIns="0" bIns="0" rtlCol="0" anchor="t">
            <a:spAutoFit/>
          </a:bodyPr>
          <a:lstStyle/>
          <a:p>
            <a:pPr>
              <a:lnSpc>
                <a:spcPts val="2800"/>
              </a:lnSpc>
              <a:spcBef>
                <a:spcPct val="0"/>
              </a:spcBef>
            </a:pPr>
            <a:r>
              <a:rPr lang="en-US" sz="2000">
                <a:solidFill>
                  <a:srgbClr val="0A4247"/>
                </a:solidFill>
                <a:latin typeface="HK Grotesk Bold"/>
              </a:rPr>
              <a:t>A uniform random sample refers to selecting a random folded protein conformation from a larger population of folded protein conformations in a way that configuration has an equal probability of being chosen.</a:t>
            </a:r>
          </a:p>
        </p:txBody>
      </p:sp>
      <p:sp>
        <p:nvSpPr>
          <p:cNvPr id="6" name="TextBox 6"/>
          <p:cNvSpPr txBox="1"/>
          <p:nvPr/>
        </p:nvSpPr>
        <p:spPr>
          <a:xfrm>
            <a:off x="1028700" y="1372276"/>
            <a:ext cx="11697184" cy="1201420"/>
          </a:xfrm>
          <a:prstGeom prst="rect">
            <a:avLst/>
          </a:prstGeom>
        </p:spPr>
        <p:txBody>
          <a:bodyPr lIns="0" tIns="0" rIns="0" bIns="0" rtlCol="0" anchor="t">
            <a:spAutoFit/>
          </a:bodyPr>
          <a:lstStyle/>
          <a:p>
            <a:pPr>
              <a:lnSpc>
                <a:spcPts val="9439"/>
              </a:lnSpc>
            </a:pPr>
            <a:r>
              <a:rPr lang="en-US" sz="7999">
                <a:solidFill>
                  <a:srgbClr val="0A4247"/>
                </a:solidFill>
                <a:latin typeface="HK Grotesk Bold"/>
              </a:rPr>
              <a:t>Uniform Random Samling</a:t>
            </a:r>
          </a:p>
        </p:txBody>
      </p:sp>
      <p:sp>
        <p:nvSpPr>
          <p:cNvPr id="7" name="TextBox 7"/>
          <p:cNvSpPr txBox="1"/>
          <p:nvPr/>
        </p:nvSpPr>
        <p:spPr>
          <a:xfrm>
            <a:off x="17259300" y="9258300"/>
            <a:ext cx="510945" cy="444669"/>
          </a:xfrm>
          <a:prstGeom prst="rect">
            <a:avLst/>
          </a:prstGeom>
        </p:spPr>
        <p:txBody>
          <a:bodyPr lIns="0" tIns="0" rIns="0" bIns="0" rtlCol="0" anchor="t">
            <a:spAutoFit/>
          </a:bodyPr>
          <a:lstStyle/>
          <a:p>
            <a:pPr marL="0" lvl="0" indent="0" algn="l">
              <a:lnSpc>
                <a:spcPts val="3449"/>
              </a:lnSpc>
              <a:spcBef>
                <a:spcPct val="0"/>
              </a:spcBef>
            </a:pPr>
            <a:r>
              <a:rPr lang="en-US" sz="2923">
                <a:solidFill>
                  <a:srgbClr val="0A4247">
                    <a:alpha val="36863"/>
                  </a:srgbClr>
                </a:solidFill>
                <a:latin typeface="HK Grotesk Bold"/>
              </a:rPr>
              <a:t>14</a:t>
            </a:r>
          </a:p>
        </p:txBody>
      </p:sp>
      <p:pic>
        <p:nvPicPr>
          <p:cNvPr id="9" name="Afbeelding 8" descr="Afbeelding met schermopname, lijn, Rechthoek, Lettertype&#10;&#10;Automatisch gegenereerde beschrijving">
            <a:extLst>
              <a:ext uri="{FF2B5EF4-FFF2-40B4-BE49-F238E27FC236}">
                <a16:creationId xmlns:a16="http://schemas.microsoft.com/office/drawing/2014/main" id="{28292C90-87F9-E806-E25D-1A57B4E776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4112" y="4733867"/>
            <a:ext cx="12899775" cy="41148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0D7D9"/>
        </a:solidFill>
        <a:effectLst/>
      </p:bgPr>
    </p:bg>
    <p:spTree>
      <p:nvGrpSpPr>
        <p:cNvPr id="1" name=""/>
        <p:cNvGrpSpPr/>
        <p:nvPr/>
      </p:nvGrpSpPr>
      <p:grpSpPr>
        <a:xfrm>
          <a:off x="0" y="0"/>
          <a:ext cx="0" cy="0"/>
          <a:chOff x="0" y="0"/>
          <a:chExt cx="0" cy="0"/>
        </a:xfrm>
      </p:grpSpPr>
      <p:sp>
        <p:nvSpPr>
          <p:cNvPr id="2" name="Freeform 2"/>
          <p:cNvSpPr/>
          <p:nvPr/>
        </p:nvSpPr>
        <p:spPr>
          <a:xfrm>
            <a:off x="289017" y="289017"/>
            <a:ext cx="739683" cy="739683"/>
          </a:xfrm>
          <a:custGeom>
            <a:avLst/>
            <a:gdLst/>
            <a:ahLst/>
            <a:cxnLst/>
            <a:rect l="l" t="t" r="r" b="b"/>
            <a:pathLst>
              <a:path w="739683" h="739683">
                <a:moveTo>
                  <a:pt x="0" y="0"/>
                </a:moveTo>
                <a:lnTo>
                  <a:pt x="739683" y="0"/>
                </a:lnTo>
                <a:lnTo>
                  <a:pt x="739683" y="739683"/>
                </a:lnTo>
                <a:lnTo>
                  <a:pt x="0" y="739683"/>
                </a:lnTo>
                <a:lnTo>
                  <a:pt x="0" y="0"/>
                </a:lnTo>
                <a:close/>
              </a:path>
            </a:pathLst>
          </a:custGeom>
          <a:blipFill>
            <a:blip r:embed="rId3"/>
            <a:stretch>
              <a:fillRect/>
            </a:stretch>
          </a:blipFill>
        </p:spPr>
      </p:sp>
      <p:sp>
        <p:nvSpPr>
          <p:cNvPr id="3" name="Freeform 3"/>
          <p:cNvSpPr/>
          <p:nvPr/>
        </p:nvSpPr>
        <p:spPr>
          <a:xfrm rot="-2700000">
            <a:off x="15478544" y="-1101260"/>
            <a:ext cx="4209775" cy="4074702"/>
          </a:xfrm>
          <a:custGeom>
            <a:avLst/>
            <a:gdLst/>
            <a:ahLst/>
            <a:cxnLst/>
            <a:rect l="l" t="t" r="r" b="b"/>
            <a:pathLst>
              <a:path w="4209775" h="4074702">
                <a:moveTo>
                  <a:pt x="0" y="0"/>
                </a:moveTo>
                <a:lnTo>
                  <a:pt x="4209775" y="0"/>
                </a:lnTo>
                <a:lnTo>
                  <a:pt x="4209775" y="4074702"/>
                </a:lnTo>
                <a:lnTo>
                  <a:pt x="0" y="4074702"/>
                </a:lnTo>
                <a:lnTo>
                  <a:pt x="0" y="0"/>
                </a:lnTo>
                <a:close/>
              </a:path>
            </a:pathLst>
          </a:custGeom>
          <a:blipFill>
            <a:blip r:embed="rId4"/>
            <a:stretch>
              <a:fillRect l="-32343" t="-90472" r="-30903" b="-62515"/>
            </a:stretch>
          </a:blipFill>
        </p:spPr>
      </p:sp>
      <p:sp>
        <p:nvSpPr>
          <p:cNvPr id="4" name="Freeform 4"/>
          <p:cNvSpPr/>
          <p:nvPr/>
        </p:nvSpPr>
        <p:spPr>
          <a:xfrm>
            <a:off x="10814105" y="6603636"/>
            <a:ext cx="3592504" cy="2103688"/>
          </a:xfrm>
          <a:custGeom>
            <a:avLst/>
            <a:gdLst/>
            <a:ahLst/>
            <a:cxnLst/>
            <a:rect l="l" t="t" r="r" b="b"/>
            <a:pathLst>
              <a:path w="3592504" h="2103688">
                <a:moveTo>
                  <a:pt x="0" y="0"/>
                </a:moveTo>
                <a:lnTo>
                  <a:pt x="3592504" y="0"/>
                </a:lnTo>
                <a:lnTo>
                  <a:pt x="3592504" y="2103688"/>
                </a:lnTo>
                <a:lnTo>
                  <a:pt x="0" y="2103688"/>
                </a:lnTo>
                <a:lnTo>
                  <a:pt x="0" y="0"/>
                </a:lnTo>
                <a:close/>
              </a:path>
            </a:pathLst>
          </a:custGeom>
          <a:blipFill>
            <a:blip r:embed="rId5"/>
            <a:stretch>
              <a:fillRect/>
            </a:stretch>
          </a:blipFill>
        </p:spPr>
      </p:sp>
      <p:sp>
        <p:nvSpPr>
          <p:cNvPr id="5" name="TextBox 5"/>
          <p:cNvSpPr txBox="1"/>
          <p:nvPr/>
        </p:nvSpPr>
        <p:spPr>
          <a:xfrm>
            <a:off x="1028700" y="2375275"/>
            <a:ext cx="10195576" cy="349217"/>
          </a:xfrm>
          <a:prstGeom prst="rect">
            <a:avLst/>
          </a:prstGeom>
        </p:spPr>
        <p:txBody>
          <a:bodyPr lIns="0" tIns="0" rIns="0" bIns="0" rtlCol="0" anchor="t">
            <a:spAutoFit/>
          </a:bodyPr>
          <a:lstStyle/>
          <a:p>
            <a:pPr>
              <a:lnSpc>
                <a:spcPts val="2800"/>
              </a:lnSpc>
              <a:spcBef>
                <a:spcPct val="0"/>
              </a:spcBef>
            </a:pPr>
            <a:r>
              <a:rPr lang="en-US" sz="2000">
                <a:solidFill>
                  <a:srgbClr val="0A4247"/>
                </a:solidFill>
                <a:latin typeface="HK Grotesk Bold"/>
              </a:rPr>
              <a:t> Why do we want a uniform﻿ random sample?</a:t>
            </a:r>
          </a:p>
        </p:txBody>
      </p:sp>
      <p:sp>
        <p:nvSpPr>
          <p:cNvPr id="6" name="TextBox 6"/>
          <p:cNvSpPr txBox="1"/>
          <p:nvPr/>
        </p:nvSpPr>
        <p:spPr>
          <a:xfrm>
            <a:off x="1028700" y="1372276"/>
            <a:ext cx="11697184" cy="1201420"/>
          </a:xfrm>
          <a:prstGeom prst="rect">
            <a:avLst/>
          </a:prstGeom>
        </p:spPr>
        <p:txBody>
          <a:bodyPr lIns="0" tIns="0" rIns="0" bIns="0" rtlCol="0" anchor="t">
            <a:spAutoFit/>
          </a:bodyPr>
          <a:lstStyle/>
          <a:p>
            <a:pPr>
              <a:lnSpc>
                <a:spcPts val="9439"/>
              </a:lnSpc>
            </a:pPr>
            <a:r>
              <a:rPr lang="en-US" sz="7999">
                <a:solidFill>
                  <a:srgbClr val="0A4247"/>
                </a:solidFill>
                <a:latin typeface="HK Grotesk Bold"/>
              </a:rPr>
              <a:t>Uniform Random Samling</a:t>
            </a:r>
          </a:p>
        </p:txBody>
      </p:sp>
      <p:sp>
        <p:nvSpPr>
          <p:cNvPr id="7" name="TextBox 7"/>
          <p:cNvSpPr txBox="1"/>
          <p:nvPr/>
        </p:nvSpPr>
        <p:spPr>
          <a:xfrm>
            <a:off x="1097800" y="3373722"/>
            <a:ext cx="5779492" cy="3934698"/>
          </a:xfrm>
          <a:prstGeom prst="rect">
            <a:avLst/>
          </a:prstGeom>
        </p:spPr>
        <p:txBody>
          <a:bodyPr lIns="0" tIns="0" rIns="0" bIns="0" rtlCol="0" anchor="t">
            <a:spAutoFit/>
          </a:bodyPr>
          <a:lstStyle/>
          <a:p>
            <a:pPr>
              <a:lnSpc>
                <a:spcPts val="3359"/>
              </a:lnSpc>
            </a:pPr>
            <a:r>
              <a:rPr lang="en-US" sz="2400" dirty="0">
                <a:solidFill>
                  <a:srgbClr val="0A4247"/>
                </a:solidFill>
                <a:latin typeface="HK Grotesk Bold"/>
              </a:rPr>
              <a:t> Limited Diversity</a:t>
            </a:r>
          </a:p>
          <a:p>
            <a:pPr marL="431801" lvl="1" indent="-215900">
              <a:lnSpc>
                <a:spcPts val="2800"/>
              </a:lnSpc>
              <a:buFont typeface="Arial"/>
              <a:buChar char="•"/>
            </a:pPr>
            <a:r>
              <a:rPr lang="en-US" sz="2000" dirty="0">
                <a:solidFill>
                  <a:srgbClr val="0A4247"/>
                </a:solidFill>
                <a:latin typeface="HK Grotesk Semi-Bold"/>
              </a:rPr>
              <a:t>Issue:</a:t>
            </a:r>
            <a:r>
              <a:rPr lang="en-US" sz="2000" dirty="0">
                <a:solidFill>
                  <a:srgbClr val="0A4247"/>
                </a:solidFill>
                <a:latin typeface="HK Grotesk"/>
              </a:rPr>
              <a:t> Non-uniform random sampling leads to a population that is not diverse. A lack of diversity means fewer unique solutions are being explored.</a:t>
            </a:r>
          </a:p>
          <a:p>
            <a:pPr>
              <a:lnSpc>
                <a:spcPts val="2800"/>
              </a:lnSpc>
            </a:pPr>
            <a:endParaRPr lang="en-US" sz="2000" dirty="0">
              <a:solidFill>
                <a:srgbClr val="0A4247"/>
              </a:solidFill>
              <a:latin typeface="HK Grotesk"/>
            </a:endParaRPr>
          </a:p>
          <a:p>
            <a:pPr marL="431801" lvl="1" indent="-215900">
              <a:lnSpc>
                <a:spcPts val="2800"/>
              </a:lnSpc>
              <a:buFont typeface="Arial"/>
              <a:buChar char="•"/>
            </a:pPr>
            <a:r>
              <a:rPr lang="en-US" sz="2000" dirty="0">
                <a:solidFill>
                  <a:srgbClr val="0A4247"/>
                </a:solidFill>
                <a:latin typeface="HK Grotesk Semi-Bold"/>
              </a:rPr>
              <a:t>Result:</a:t>
            </a:r>
            <a:r>
              <a:rPr lang="en-US" sz="2000" dirty="0">
                <a:solidFill>
                  <a:srgbClr val="0A4247"/>
                </a:solidFill>
                <a:latin typeface="HK Grotesk"/>
              </a:rPr>
              <a:t> The algorithm may quickly converge to a local optimum because it doesn’t have the diversity needed to explore other potentially superior solutions.</a:t>
            </a:r>
          </a:p>
          <a:p>
            <a:pPr>
              <a:lnSpc>
                <a:spcPts val="2800"/>
              </a:lnSpc>
              <a:spcBef>
                <a:spcPct val="0"/>
              </a:spcBef>
            </a:pPr>
            <a:endParaRPr lang="en-US" sz="2000" dirty="0">
              <a:solidFill>
                <a:srgbClr val="0A4247"/>
              </a:solidFill>
              <a:latin typeface="HK Grotesk"/>
            </a:endParaRPr>
          </a:p>
        </p:txBody>
      </p:sp>
      <p:sp>
        <p:nvSpPr>
          <p:cNvPr id="8" name="TextBox 8"/>
          <p:cNvSpPr txBox="1"/>
          <p:nvPr/>
        </p:nvSpPr>
        <p:spPr>
          <a:xfrm>
            <a:off x="17259300" y="9258300"/>
            <a:ext cx="510945" cy="444669"/>
          </a:xfrm>
          <a:prstGeom prst="rect">
            <a:avLst/>
          </a:prstGeom>
        </p:spPr>
        <p:txBody>
          <a:bodyPr lIns="0" tIns="0" rIns="0" bIns="0" rtlCol="0" anchor="t">
            <a:spAutoFit/>
          </a:bodyPr>
          <a:lstStyle/>
          <a:p>
            <a:pPr marL="0" lvl="0" indent="0" algn="l">
              <a:lnSpc>
                <a:spcPts val="3449"/>
              </a:lnSpc>
              <a:spcBef>
                <a:spcPct val="0"/>
              </a:spcBef>
            </a:pPr>
            <a:r>
              <a:rPr lang="en-US" sz="2923">
                <a:solidFill>
                  <a:srgbClr val="0A4247">
                    <a:alpha val="36863"/>
                  </a:srgbClr>
                </a:solidFill>
                <a:latin typeface="HK Grotesk Bold"/>
              </a:rPr>
              <a:t>15</a:t>
            </a:r>
          </a:p>
        </p:txBody>
      </p:sp>
      <p:sp>
        <p:nvSpPr>
          <p:cNvPr id="9" name="TextBox 9"/>
          <p:cNvSpPr txBox="1"/>
          <p:nvPr/>
        </p:nvSpPr>
        <p:spPr>
          <a:xfrm>
            <a:off x="10481258" y="3373722"/>
            <a:ext cx="5779492" cy="3229914"/>
          </a:xfrm>
          <a:prstGeom prst="rect">
            <a:avLst/>
          </a:prstGeom>
        </p:spPr>
        <p:txBody>
          <a:bodyPr lIns="0" tIns="0" rIns="0" bIns="0" rtlCol="0" anchor="t">
            <a:spAutoFit/>
          </a:bodyPr>
          <a:lstStyle/>
          <a:p>
            <a:pPr>
              <a:lnSpc>
                <a:spcPts val="3359"/>
              </a:lnSpc>
            </a:pPr>
            <a:r>
              <a:rPr lang="en-US" sz="2400">
                <a:solidFill>
                  <a:srgbClr val="0A4247"/>
                </a:solidFill>
                <a:latin typeface="HK Grotesk Bold"/>
              </a:rPr>
              <a:t> Premature Convergence</a:t>
            </a:r>
          </a:p>
          <a:p>
            <a:pPr marL="431801" lvl="1" indent="-215900">
              <a:lnSpc>
                <a:spcPts val="2800"/>
              </a:lnSpc>
              <a:buFont typeface="Arial"/>
              <a:buChar char="•"/>
            </a:pPr>
            <a:r>
              <a:rPr lang="en-US" sz="2000">
                <a:solidFill>
                  <a:srgbClr val="0A4247"/>
                </a:solidFill>
                <a:latin typeface="HK Grotesk Bold"/>
              </a:rPr>
              <a:t>Issue</a:t>
            </a:r>
            <a:r>
              <a:rPr lang="en-US" sz="2000">
                <a:solidFill>
                  <a:srgbClr val="0A4247"/>
                </a:solidFill>
                <a:latin typeface="HK Grotesk"/>
              </a:rPr>
              <a:t>: When the initial population isn’t uniformly and randomly sampled, there’s a risk of premature convergence, where the algorithm settles on a suboptimal solution too quickly.</a:t>
            </a:r>
          </a:p>
          <a:p>
            <a:pPr>
              <a:lnSpc>
                <a:spcPts val="2800"/>
              </a:lnSpc>
            </a:pPr>
            <a:endParaRPr lang="en-US" sz="2000">
              <a:solidFill>
                <a:srgbClr val="0A4247"/>
              </a:solidFill>
              <a:latin typeface="HK Grotesk"/>
            </a:endParaRPr>
          </a:p>
          <a:p>
            <a:pPr marL="431801" lvl="1" indent="-215900">
              <a:lnSpc>
                <a:spcPts val="2800"/>
              </a:lnSpc>
              <a:buFont typeface="Arial"/>
              <a:buChar char="•"/>
            </a:pPr>
            <a:r>
              <a:rPr lang="en-US" sz="2000">
                <a:solidFill>
                  <a:srgbClr val="0A4247"/>
                </a:solidFill>
                <a:latin typeface="HK Grotesk Bold"/>
              </a:rPr>
              <a:t>Result</a:t>
            </a:r>
            <a:r>
              <a:rPr lang="en-US" sz="2000">
                <a:solidFill>
                  <a:srgbClr val="0A4247"/>
                </a:solidFill>
                <a:latin typeface="HK Grotesk"/>
              </a:rPr>
              <a:t>: It doesn’t explore enough of the solution space to find the global optimum.</a:t>
            </a:r>
          </a:p>
          <a:p>
            <a:pPr>
              <a:lnSpc>
                <a:spcPts val="2800"/>
              </a:lnSpc>
              <a:spcBef>
                <a:spcPct val="0"/>
              </a:spcBef>
            </a:pPr>
            <a:endParaRPr lang="en-US" sz="2000">
              <a:solidFill>
                <a:srgbClr val="0A4247"/>
              </a:solidFill>
              <a:latin typeface="HK Grotes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0D7D9"/>
        </a:solidFill>
        <a:effectLst/>
      </p:bgPr>
    </p:bg>
    <p:spTree>
      <p:nvGrpSpPr>
        <p:cNvPr id="1" name=""/>
        <p:cNvGrpSpPr/>
        <p:nvPr/>
      </p:nvGrpSpPr>
      <p:grpSpPr>
        <a:xfrm>
          <a:off x="0" y="0"/>
          <a:ext cx="0" cy="0"/>
          <a:chOff x="0" y="0"/>
          <a:chExt cx="0" cy="0"/>
        </a:xfrm>
      </p:grpSpPr>
      <p:sp>
        <p:nvSpPr>
          <p:cNvPr id="2" name="Freeform 2"/>
          <p:cNvSpPr/>
          <p:nvPr/>
        </p:nvSpPr>
        <p:spPr>
          <a:xfrm>
            <a:off x="289017" y="289017"/>
            <a:ext cx="739683" cy="739683"/>
          </a:xfrm>
          <a:custGeom>
            <a:avLst/>
            <a:gdLst/>
            <a:ahLst/>
            <a:cxnLst/>
            <a:rect l="l" t="t" r="r" b="b"/>
            <a:pathLst>
              <a:path w="739683" h="739683">
                <a:moveTo>
                  <a:pt x="0" y="0"/>
                </a:moveTo>
                <a:lnTo>
                  <a:pt x="739683" y="0"/>
                </a:lnTo>
                <a:lnTo>
                  <a:pt x="739683" y="739683"/>
                </a:lnTo>
                <a:lnTo>
                  <a:pt x="0" y="739683"/>
                </a:lnTo>
                <a:lnTo>
                  <a:pt x="0" y="0"/>
                </a:lnTo>
                <a:close/>
              </a:path>
            </a:pathLst>
          </a:custGeom>
          <a:blipFill>
            <a:blip r:embed="rId2"/>
            <a:stretch>
              <a:fillRect/>
            </a:stretch>
          </a:blipFill>
        </p:spPr>
      </p:sp>
      <p:sp>
        <p:nvSpPr>
          <p:cNvPr id="3" name="TextBox 3"/>
          <p:cNvSpPr txBox="1"/>
          <p:nvPr/>
        </p:nvSpPr>
        <p:spPr>
          <a:xfrm>
            <a:off x="4571906" y="2314996"/>
            <a:ext cx="9816905" cy="1559919"/>
          </a:xfrm>
          <a:prstGeom prst="rect">
            <a:avLst/>
          </a:prstGeom>
        </p:spPr>
        <p:txBody>
          <a:bodyPr lIns="0" tIns="0" rIns="0" bIns="0" rtlCol="0" anchor="t">
            <a:spAutoFit/>
          </a:bodyPr>
          <a:lstStyle/>
          <a:p>
            <a:pPr algn="ctr">
              <a:lnSpc>
                <a:spcPts val="12284"/>
              </a:lnSpc>
            </a:pPr>
            <a:r>
              <a:rPr lang="en-US" sz="10410">
                <a:solidFill>
                  <a:srgbClr val="0A4247"/>
                </a:solidFill>
                <a:latin typeface="HK Grotesk Bold"/>
              </a:rPr>
              <a:t>Experiment</a:t>
            </a:r>
          </a:p>
        </p:txBody>
      </p:sp>
      <p:sp>
        <p:nvSpPr>
          <p:cNvPr id="4" name="Freeform 4"/>
          <p:cNvSpPr/>
          <p:nvPr/>
        </p:nvSpPr>
        <p:spPr>
          <a:xfrm>
            <a:off x="4412167" y="3664531"/>
            <a:ext cx="9463667" cy="9160020"/>
          </a:xfrm>
          <a:custGeom>
            <a:avLst/>
            <a:gdLst/>
            <a:ahLst/>
            <a:cxnLst/>
            <a:rect l="l" t="t" r="r" b="b"/>
            <a:pathLst>
              <a:path w="9463667" h="9160020">
                <a:moveTo>
                  <a:pt x="0" y="0"/>
                </a:moveTo>
                <a:lnTo>
                  <a:pt x="9463666" y="0"/>
                </a:lnTo>
                <a:lnTo>
                  <a:pt x="9463666" y="9160019"/>
                </a:lnTo>
                <a:lnTo>
                  <a:pt x="0" y="9160019"/>
                </a:lnTo>
                <a:lnTo>
                  <a:pt x="0" y="0"/>
                </a:lnTo>
                <a:close/>
              </a:path>
            </a:pathLst>
          </a:custGeom>
          <a:blipFill>
            <a:blip r:embed="rId3"/>
            <a:stretch>
              <a:fillRect l="-32343" t="-90472" r="-30903" b="-62515"/>
            </a:stretch>
          </a:blipFill>
        </p:spPr>
      </p:sp>
      <p:sp>
        <p:nvSpPr>
          <p:cNvPr id="5" name="TextBox 5"/>
          <p:cNvSpPr txBox="1"/>
          <p:nvPr/>
        </p:nvSpPr>
        <p:spPr>
          <a:xfrm>
            <a:off x="17259300" y="9258300"/>
            <a:ext cx="510945" cy="444669"/>
          </a:xfrm>
          <a:prstGeom prst="rect">
            <a:avLst/>
          </a:prstGeom>
        </p:spPr>
        <p:txBody>
          <a:bodyPr lIns="0" tIns="0" rIns="0" bIns="0" rtlCol="0" anchor="t">
            <a:spAutoFit/>
          </a:bodyPr>
          <a:lstStyle/>
          <a:p>
            <a:pPr marL="0" lvl="0" indent="0" algn="l">
              <a:lnSpc>
                <a:spcPts val="3449"/>
              </a:lnSpc>
              <a:spcBef>
                <a:spcPct val="0"/>
              </a:spcBef>
            </a:pPr>
            <a:r>
              <a:rPr lang="en-US" sz="2923">
                <a:solidFill>
                  <a:srgbClr val="0A4247">
                    <a:alpha val="36863"/>
                  </a:srgbClr>
                </a:solidFill>
                <a:latin typeface="HK Grotesk Bold"/>
              </a:rPr>
              <a:t>16</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0D7D9"/>
        </a:solidFill>
        <a:effectLst/>
      </p:bgPr>
    </p:bg>
    <p:spTree>
      <p:nvGrpSpPr>
        <p:cNvPr id="1" name=""/>
        <p:cNvGrpSpPr/>
        <p:nvPr/>
      </p:nvGrpSpPr>
      <p:grpSpPr>
        <a:xfrm>
          <a:off x="0" y="0"/>
          <a:ext cx="0" cy="0"/>
          <a:chOff x="0" y="0"/>
          <a:chExt cx="0" cy="0"/>
        </a:xfrm>
      </p:grpSpPr>
      <p:sp>
        <p:nvSpPr>
          <p:cNvPr id="2" name="Freeform 2"/>
          <p:cNvSpPr/>
          <p:nvPr/>
        </p:nvSpPr>
        <p:spPr>
          <a:xfrm rot="-2700000">
            <a:off x="15478544" y="-1101260"/>
            <a:ext cx="4209775" cy="4074702"/>
          </a:xfrm>
          <a:custGeom>
            <a:avLst/>
            <a:gdLst/>
            <a:ahLst/>
            <a:cxnLst/>
            <a:rect l="l" t="t" r="r" b="b"/>
            <a:pathLst>
              <a:path w="4209775" h="4074702">
                <a:moveTo>
                  <a:pt x="0" y="0"/>
                </a:moveTo>
                <a:lnTo>
                  <a:pt x="4209775" y="0"/>
                </a:lnTo>
                <a:lnTo>
                  <a:pt x="4209775" y="4074702"/>
                </a:lnTo>
                <a:lnTo>
                  <a:pt x="0" y="4074702"/>
                </a:lnTo>
                <a:lnTo>
                  <a:pt x="0" y="0"/>
                </a:lnTo>
                <a:close/>
              </a:path>
            </a:pathLst>
          </a:custGeom>
          <a:blipFill>
            <a:blip r:embed="rId2"/>
            <a:stretch>
              <a:fillRect l="-32343" t="-90472" r="-30903" b="-62515"/>
            </a:stretch>
          </a:blipFill>
        </p:spPr>
      </p:sp>
      <p:sp>
        <p:nvSpPr>
          <p:cNvPr id="3" name="Freeform 3"/>
          <p:cNvSpPr/>
          <p:nvPr/>
        </p:nvSpPr>
        <p:spPr>
          <a:xfrm>
            <a:off x="289017" y="289017"/>
            <a:ext cx="739683" cy="739683"/>
          </a:xfrm>
          <a:custGeom>
            <a:avLst/>
            <a:gdLst/>
            <a:ahLst/>
            <a:cxnLst/>
            <a:rect l="l" t="t" r="r" b="b"/>
            <a:pathLst>
              <a:path w="739683" h="739683">
                <a:moveTo>
                  <a:pt x="0" y="0"/>
                </a:moveTo>
                <a:lnTo>
                  <a:pt x="739683" y="0"/>
                </a:lnTo>
                <a:lnTo>
                  <a:pt x="739683" y="739683"/>
                </a:lnTo>
                <a:lnTo>
                  <a:pt x="0" y="739683"/>
                </a:lnTo>
                <a:lnTo>
                  <a:pt x="0" y="0"/>
                </a:lnTo>
                <a:close/>
              </a:path>
            </a:pathLst>
          </a:custGeom>
          <a:blipFill>
            <a:blip r:embed="rId3"/>
            <a:stretch>
              <a:fillRect/>
            </a:stretch>
          </a:blipFill>
        </p:spPr>
      </p:sp>
      <p:grpSp>
        <p:nvGrpSpPr>
          <p:cNvPr id="29" name="Group 29"/>
          <p:cNvGrpSpPr/>
          <p:nvPr/>
        </p:nvGrpSpPr>
        <p:grpSpPr>
          <a:xfrm>
            <a:off x="7187847" y="4375219"/>
            <a:ext cx="3912306" cy="4887661"/>
            <a:chOff x="0" y="0"/>
            <a:chExt cx="752741" cy="940403"/>
          </a:xfrm>
        </p:grpSpPr>
        <p:sp>
          <p:nvSpPr>
            <p:cNvPr id="30" name="Freeform 30"/>
            <p:cNvSpPr/>
            <p:nvPr/>
          </p:nvSpPr>
          <p:spPr>
            <a:xfrm>
              <a:off x="0" y="0"/>
              <a:ext cx="752741" cy="940403"/>
            </a:xfrm>
            <a:custGeom>
              <a:avLst/>
              <a:gdLst/>
              <a:ahLst/>
              <a:cxnLst/>
              <a:rect l="l" t="t" r="r" b="b"/>
              <a:pathLst>
                <a:path w="752741" h="940403">
                  <a:moveTo>
                    <a:pt x="0" y="0"/>
                  </a:moveTo>
                  <a:lnTo>
                    <a:pt x="752741" y="0"/>
                  </a:lnTo>
                  <a:lnTo>
                    <a:pt x="752741" y="940403"/>
                  </a:lnTo>
                  <a:lnTo>
                    <a:pt x="0" y="940403"/>
                  </a:lnTo>
                  <a:close/>
                </a:path>
              </a:pathLst>
            </a:custGeom>
            <a:solidFill>
              <a:srgbClr val="4D1354">
                <a:alpha val="12941"/>
              </a:srgbClr>
            </a:solidFill>
          </p:spPr>
        </p:sp>
        <p:sp>
          <p:nvSpPr>
            <p:cNvPr id="31" name="TextBox 31"/>
            <p:cNvSpPr txBox="1"/>
            <p:nvPr/>
          </p:nvSpPr>
          <p:spPr>
            <a:xfrm>
              <a:off x="0" y="-47625"/>
              <a:ext cx="752741" cy="988028"/>
            </a:xfrm>
            <a:prstGeom prst="rect">
              <a:avLst/>
            </a:prstGeom>
          </p:spPr>
          <p:txBody>
            <a:bodyPr lIns="69538" tIns="69538" rIns="69538" bIns="69538" rtlCol="0" anchor="ctr"/>
            <a:lstStyle/>
            <a:p>
              <a:pPr algn="ctr">
                <a:lnSpc>
                  <a:spcPts val="3738"/>
                </a:lnSpc>
              </a:pPr>
              <a:endParaRPr/>
            </a:p>
          </p:txBody>
        </p:sp>
      </p:grpSp>
      <p:sp>
        <p:nvSpPr>
          <p:cNvPr id="32" name="TextBox 32"/>
          <p:cNvSpPr txBox="1"/>
          <p:nvPr/>
        </p:nvSpPr>
        <p:spPr>
          <a:xfrm>
            <a:off x="1028700" y="1047750"/>
            <a:ext cx="11697184" cy="1525946"/>
          </a:xfrm>
          <a:prstGeom prst="rect">
            <a:avLst/>
          </a:prstGeom>
        </p:spPr>
        <p:txBody>
          <a:bodyPr lIns="0" tIns="0" rIns="0" bIns="0" rtlCol="0" anchor="t">
            <a:spAutoFit/>
          </a:bodyPr>
          <a:lstStyle/>
          <a:p>
            <a:pPr>
              <a:lnSpc>
                <a:spcPts val="12284"/>
              </a:lnSpc>
            </a:pPr>
            <a:r>
              <a:rPr lang="en-US" sz="10410">
                <a:solidFill>
                  <a:srgbClr val="0A4247"/>
                </a:solidFill>
                <a:latin typeface="HK Grotesk Bold"/>
              </a:rPr>
              <a:t>Experiment</a:t>
            </a:r>
          </a:p>
        </p:txBody>
      </p:sp>
      <p:sp>
        <p:nvSpPr>
          <p:cNvPr id="33" name="TextBox 33"/>
          <p:cNvSpPr txBox="1"/>
          <p:nvPr/>
        </p:nvSpPr>
        <p:spPr>
          <a:xfrm>
            <a:off x="1028700" y="2508308"/>
            <a:ext cx="12222843" cy="346185"/>
          </a:xfrm>
          <a:prstGeom prst="rect">
            <a:avLst/>
          </a:prstGeom>
        </p:spPr>
        <p:txBody>
          <a:bodyPr lIns="0" tIns="0" rIns="0" bIns="0" rtlCol="0" anchor="t">
            <a:spAutoFit/>
          </a:bodyPr>
          <a:lstStyle/>
          <a:p>
            <a:pPr>
              <a:lnSpc>
                <a:spcPts val="2800"/>
              </a:lnSpc>
              <a:spcBef>
                <a:spcPct val="0"/>
              </a:spcBef>
            </a:pPr>
            <a:r>
              <a:rPr lang="en-US" sz="2000" dirty="0">
                <a:solidFill>
                  <a:srgbClr val="000000"/>
                </a:solidFill>
                <a:latin typeface="HK Grotesk Medium"/>
              </a:rPr>
              <a:t>Three different sampling techniques for random protein sampling. </a:t>
            </a:r>
          </a:p>
        </p:txBody>
      </p:sp>
      <p:sp>
        <p:nvSpPr>
          <p:cNvPr id="34" name="TextBox 34"/>
          <p:cNvSpPr txBox="1"/>
          <p:nvPr/>
        </p:nvSpPr>
        <p:spPr>
          <a:xfrm>
            <a:off x="17259300" y="9258300"/>
            <a:ext cx="510945" cy="444669"/>
          </a:xfrm>
          <a:prstGeom prst="rect">
            <a:avLst/>
          </a:prstGeom>
        </p:spPr>
        <p:txBody>
          <a:bodyPr lIns="0" tIns="0" rIns="0" bIns="0" rtlCol="0" anchor="t">
            <a:spAutoFit/>
          </a:bodyPr>
          <a:lstStyle/>
          <a:p>
            <a:pPr marL="0" lvl="0" indent="0" algn="l">
              <a:lnSpc>
                <a:spcPts val="3449"/>
              </a:lnSpc>
              <a:spcBef>
                <a:spcPct val="0"/>
              </a:spcBef>
            </a:pPr>
            <a:r>
              <a:rPr lang="en-US" sz="2923">
                <a:solidFill>
                  <a:srgbClr val="0A4247">
                    <a:alpha val="36863"/>
                  </a:srgbClr>
                </a:solidFill>
                <a:latin typeface="HK Grotesk Bold"/>
              </a:rPr>
              <a:t>17</a:t>
            </a:r>
          </a:p>
        </p:txBody>
      </p:sp>
      <p:sp>
        <p:nvSpPr>
          <p:cNvPr id="35" name="TextBox 35"/>
          <p:cNvSpPr txBox="1"/>
          <p:nvPr/>
        </p:nvSpPr>
        <p:spPr>
          <a:xfrm>
            <a:off x="7187847" y="4544990"/>
            <a:ext cx="3912306" cy="727594"/>
          </a:xfrm>
          <a:prstGeom prst="rect">
            <a:avLst/>
          </a:prstGeom>
        </p:spPr>
        <p:txBody>
          <a:bodyPr lIns="0" tIns="0" rIns="0" bIns="0" rtlCol="0" anchor="t">
            <a:spAutoFit/>
          </a:bodyPr>
          <a:lstStyle/>
          <a:p>
            <a:pPr algn="ctr">
              <a:lnSpc>
                <a:spcPts val="3359"/>
              </a:lnSpc>
            </a:pPr>
            <a:r>
              <a:rPr lang="en-US" sz="2400">
                <a:solidFill>
                  <a:srgbClr val="0A4247"/>
                </a:solidFill>
                <a:latin typeface="HK Grotesk Bold"/>
              </a:rPr>
              <a:t>Sampling with break</a:t>
            </a:r>
          </a:p>
          <a:p>
            <a:pPr algn="ctr">
              <a:lnSpc>
                <a:spcPts val="2520"/>
              </a:lnSpc>
              <a:spcBef>
                <a:spcPct val="0"/>
              </a:spcBef>
            </a:pPr>
            <a:r>
              <a:rPr lang="en-US" sz="1800">
                <a:solidFill>
                  <a:srgbClr val="FFFFFF"/>
                </a:solidFill>
                <a:latin typeface="HK Grotesk Bold"/>
              </a:rPr>
              <a:t>Break</a:t>
            </a:r>
            <a:r>
              <a:rPr lang="en-US" sz="1800">
                <a:solidFill>
                  <a:srgbClr val="FFFFFF"/>
                </a:solidFill>
                <a:latin typeface="HK Grotesk"/>
              </a:rPr>
              <a:t> when no adjacent locations</a:t>
            </a:r>
          </a:p>
        </p:txBody>
      </p:sp>
      <p:grpSp>
        <p:nvGrpSpPr>
          <p:cNvPr id="36" name="Group 36"/>
          <p:cNvGrpSpPr/>
          <p:nvPr/>
        </p:nvGrpSpPr>
        <p:grpSpPr>
          <a:xfrm>
            <a:off x="7886460" y="5548809"/>
            <a:ext cx="2515080" cy="3116568"/>
            <a:chOff x="0" y="0"/>
            <a:chExt cx="3353440" cy="4155424"/>
          </a:xfrm>
        </p:grpSpPr>
        <p:sp>
          <p:nvSpPr>
            <p:cNvPr id="37" name="AutoShape 37"/>
            <p:cNvSpPr/>
            <p:nvPr/>
          </p:nvSpPr>
          <p:spPr>
            <a:xfrm>
              <a:off x="1292517" y="1687303"/>
              <a:ext cx="768405" cy="0"/>
            </a:xfrm>
            <a:prstGeom prst="line">
              <a:avLst/>
            </a:prstGeom>
            <a:ln w="12700" cap="flat">
              <a:solidFill>
                <a:srgbClr val="000000"/>
              </a:solidFill>
              <a:prstDash val="solid"/>
              <a:headEnd type="none" w="sm" len="sm"/>
              <a:tailEnd type="none" w="sm" len="sm"/>
            </a:ln>
          </p:spPr>
        </p:sp>
        <p:sp>
          <p:nvSpPr>
            <p:cNvPr id="38" name="Freeform 38"/>
            <p:cNvSpPr/>
            <p:nvPr/>
          </p:nvSpPr>
          <p:spPr>
            <a:xfrm>
              <a:off x="0" y="0"/>
              <a:ext cx="3353440" cy="4155424"/>
            </a:xfrm>
            <a:custGeom>
              <a:avLst/>
              <a:gdLst/>
              <a:ahLst/>
              <a:cxnLst/>
              <a:rect l="l" t="t" r="r" b="b"/>
              <a:pathLst>
                <a:path w="3353440" h="4155424">
                  <a:moveTo>
                    <a:pt x="0" y="0"/>
                  </a:moveTo>
                  <a:lnTo>
                    <a:pt x="3353440" y="0"/>
                  </a:lnTo>
                  <a:lnTo>
                    <a:pt x="3353440" y="4155424"/>
                  </a:lnTo>
                  <a:lnTo>
                    <a:pt x="0" y="4155424"/>
                  </a:lnTo>
                  <a:lnTo>
                    <a:pt x="0" y="0"/>
                  </a:lnTo>
                  <a:close/>
                </a:path>
              </a:pathLst>
            </a:custGeom>
            <a:blipFill>
              <a:blip r:embed="rId4">
                <a:extLst>
                  <a:ext uri="{96DAC541-7B7A-43D3-8B79-37D633B846F1}">
                    <asvg:svgBlip xmlns:asvg="http://schemas.microsoft.com/office/drawing/2016/SVG/main" r:embed="rId5"/>
                  </a:ext>
                </a:extLst>
              </a:blip>
              <a:stretch>
                <a:fillRect l="-37169" r="-88644"/>
              </a:stretch>
            </a:blipFill>
          </p:spPr>
        </p:sp>
        <p:sp>
          <p:nvSpPr>
            <p:cNvPr id="39" name="AutoShape 39"/>
            <p:cNvSpPr/>
            <p:nvPr/>
          </p:nvSpPr>
          <p:spPr>
            <a:xfrm flipV="1">
              <a:off x="2086384" y="1772450"/>
              <a:ext cx="8692" cy="796459"/>
            </a:xfrm>
            <a:prstGeom prst="line">
              <a:avLst/>
            </a:prstGeom>
            <a:ln w="12700" cap="flat">
              <a:solidFill>
                <a:srgbClr val="000000"/>
              </a:solidFill>
              <a:prstDash val="solid"/>
              <a:headEnd type="none" w="sm" len="sm"/>
              <a:tailEnd type="none" w="sm" len="sm"/>
            </a:ln>
          </p:spPr>
        </p:sp>
        <p:sp>
          <p:nvSpPr>
            <p:cNvPr id="40" name="AutoShape 40"/>
            <p:cNvSpPr/>
            <p:nvPr/>
          </p:nvSpPr>
          <p:spPr>
            <a:xfrm flipV="1">
              <a:off x="495799" y="973370"/>
              <a:ext cx="8692" cy="796459"/>
            </a:xfrm>
            <a:prstGeom prst="line">
              <a:avLst/>
            </a:prstGeom>
            <a:ln w="12700" cap="flat">
              <a:solidFill>
                <a:srgbClr val="000000"/>
              </a:solidFill>
              <a:prstDash val="solid"/>
              <a:headEnd type="none" w="sm" len="sm"/>
              <a:tailEnd type="none" w="sm" len="sm"/>
            </a:ln>
          </p:spPr>
        </p:sp>
        <p:sp>
          <p:nvSpPr>
            <p:cNvPr id="41" name="AutoShape 41"/>
            <p:cNvSpPr/>
            <p:nvPr/>
          </p:nvSpPr>
          <p:spPr>
            <a:xfrm>
              <a:off x="484542" y="1861806"/>
              <a:ext cx="4908" cy="615537"/>
            </a:xfrm>
            <a:prstGeom prst="line">
              <a:avLst/>
            </a:prstGeom>
            <a:ln w="12700" cap="flat">
              <a:solidFill>
                <a:srgbClr val="000000"/>
              </a:solidFill>
              <a:prstDash val="solid"/>
              <a:headEnd type="none" w="sm" len="sm"/>
              <a:tailEnd type="none" w="sm" len="sm"/>
            </a:ln>
          </p:spPr>
        </p:sp>
        <p:sp>
          <p:nvSpPr>
            <p:cNvPr id="42" name="AutoShape 42"/>
            <p:cNvSpPr/>
            <p:nvPr/>
          </p:nvSpPr>
          <p:spPr>
            <a:xfrm>
              <a:off x="1311629" y="2462301"/>
              <a:ext cx="768405" cy="0"/>
            </a:xfrm>
            <a:prstGeom prst="line">
              <a:avLst/>
            </a:prstGeom>
            <a:ln w="12700" cap="flat">
              <a:solidFill>
                <a:srgbClr val="000000"/>
              </a:solidFill>
              <a:prstDash val="solid"/>
              <a:headEnd type="none" w="sm" len="sm"/>
              <a:tailEnd type="none" w="sm" len="sm"/>
            </a:ln>
          </p:spPr>
        </p:sp>
        <p:sp>
          <p:nvSpPr>
            <p:cNvPr id="43" name="AutoShape 43"/>
            <p:cNvSpPr/>
            <p:nvPr/>
          </p:nvSpPr>
          <p:spPr>
            <a:xfrm flipH="1">
              <a:off x="525840" y="871724"/>
              <a:ext cx="1599634" cy="0"/>
            </a:xfrm>
            <a:prstGeom prst="line">
              <a:avLst/>
            </a:prstGeom>
            <a:ln w="12700" cap="flat">
              <a:solidFill>
                <a:srgbClr val="000000"/>
              </a:solidFill>
              <a:prstDash val="solid"/>
              <a:headEnd type="none" w="sm" len="sm"/>
              <a:tailEnd type="none" w="sm" len="sm"/>
            </a:ln>
          </p:spPr>
        </p:sp>
        <p:sp>
          <p:nvSpPr>
            <p:cNvPr id="44" name="Freeform 44"/>
            <p:cNvSpPr/>
            <p:nvPr/>
          </p:nvSpPr>
          <p:spPr>
            <a:xfrm>
              <a:off x="308528" y="700610"/>
              <a:ext cx="361845" cy="361845"/>
            </a:xfrm>
            <a:custGeom>
              <a:avLst/>
              <a:gdLst/>
              <a:ahLst/>
              <a:cxnLst/>
              <a:rect l="l" t="t" r="r" b="b"/>
              <a:pathLst>
                <a:path w="361845" h="361845">
                  <a:moveTo>
                    <a:pt x="0" y="0"/>
                  </a:moveTo>
                  <a:lnTo>
                    <a:pt x="361844" y="0"/>
                  </a:lnTo>
                  <a:lnTo>
                    <a:pt x="361844" y="361844"/>
                  </a:lnTo>
                  <a:lnTo>
                    <a:pt x="0" y="361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5" name="Freeform 45"/>
            <p:cNvSpPr/>
            <p:nvPr/>
          </p:nvSpPr>
          <p:spPr>
            <a:xfrm>
              <a:off x="1144734" y="1500030"/>
              <a:ext cx="361845" cy="361845"/>
            </a:xfrm>
            <a:custGeom>
              <a:avLst/>
              <a:gdLst/>
              <a:ahLst/>
              <a:cxnLst/>
              <a:rect l="l" t="t" r="r" b="b"/>
              <a:pathLst>
                <a:path w="361845" h="361845">
                  <a:moveTo>
                    <a:pt x="0" y="0"/>
                  </a:moveTo>
                  <a:lnTo>
                    <a:pt x="361845" y="0"/>
                  </a:lnTo>
                  <a:lnTo>
                    <a:pt x="361845" y="361845"/>
                  </a:lnTo>
                  <a:lnTo>
                    <a:pt x="0" y="36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6" name="Freeform 46"/>
            <p:cNvSpPr/>
            <p:nvPr/>
          </p:nvSpPr>
          <p:spPr>
            <a:xfrm>
              <a:off x="1944551" y="2287728"/>
              <a:ext cx="361845" cy="361845"/>
            </a:xfrm>
            <a:custGeom>
              <a:avLst/>
              <a:gdLst/>
              <a:ahLst/>
              <a:cxnLst/>
              <a:rect l="l" t="t" r="r" b="b"/>
              <a:pathLst>
                <a:path w="361845" h="361845">
                  <a:moveTo>
                    <a:pt x="0" y="0"/>
                  </a:moveTo>
                  <a:lnTo>
                    <a:pt x="361845" y="0"/>
                  </a:lnTo>
                  <a:lnTo>
                    <a:pt x="361845" y="361845"/>
                  </a:lnTo>
                  <a:lnTo>
                    <a:pt x="0" y="36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7" name="Freeform 47"/>
            <p:cNvSpPr/>
            <p:nvPr/>
          </p:nvSpPr>
          <p:spPr>
            <a:xfrm>
              <a:off x="308528" y="1499961"/>
              <a:ext cx="361845" cy="361845"/>
            </a:xfrm>
            <a:custGeom>
              <a:avLst/>
              <a:gdLst/>
              <a:ahLst/>
              <a:cxnLst/>
              <a:rect l="l" t="t" r="r" b="b"/>
              <a:pathLst>
                <a:path w="361845" h="361845">
                  <a:moveTo>
                    <a:pt x="0" y="0"/>
                  </a:moveTo>
                  <a:lnTo>
                    <a:pt x="361844" y="0"/>
                  </a:lnTo>
                  <a:lnTo>
                    <a:pt x="361844" y="361845"/>
                  </a:lnTo>
                  <a:lnTo>
                    <a:pt x="0" y="36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8" name="Freeform 48"/>
            <p:cNvSpPr/>
            <p:nvPr/>
          </p:nvSpPr>
          <p:spPr>
            <a:xfrm>
              <a:off x="302178" y="1499961"/>
              <a:ext cx="361845" cy="361845"/>
            </a:xfrm>
            <a:custGeom>
              <a:avLst/>
              <a:gdLst/>
              <a:ahLst/>
              <a:cxnLst/>
              <a:rect l="l" t="t" r="r" b="b"/>
              <a:pathLst>
                <a:path w="361845" h="361845">
                  <a:moveTo>
                    <a:pt x="0" y="0"/>
                  </a:moveTo>
                  <a:lnTo>
                    <a:pt x="361844" y="0"/>
                  </a:lnTo>
                  <a:lnTo>
                    <a:pt x="361844" y="361845"/>
                  </a:lnTo>
                  <a:lnTo>
                    <a:pt x="0" y="36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9" name="AutoShape 49"/>
            <p:cNvSpPr/>
            <p:nvPr/>
          </p:nvSpPr>
          <p:spPr>
            <a:xfrm flipH="1">
              <a:off x="489450" y="2477343"/>
              <a:ext cx="822180" cy="0"/>
            </a:xfrm>
            <a:prstGeom prst="line">
              <a:avLst/>
            </a:prstGeom>
            <a:ln w="12700" cap="flat">
              <a:solidFill>
                <a:srgbClr val="000000"/>
              </a:solidFill>
              <a:prstDash val="solid"/>
              <a:headEnd type="none" w="sm" len="sm"/>
              <a:tailEnd type="none" w="sm" len="sm"/>
            </a:ln>
          </p:spPr>
        </p:sp>
        <p:sp>
          <p:nvSpPr>
            <p:cNvPr id="50" name="Freeform 50"/>
            <p:cNvSpPr/>
            <p:nvPr/>
          </p:nvSpPr>
          <p:spPr>
            <a:xfrm>
              <a:off x="308528" y="2296421"/>
              <a:ext cx="361845" cy="361845"/>
            </a:xfrm>
            <a:custGeom>
              <a:avLst/>
              <a:gdLst/>
              <a:ahLst/>
              <a:cxnLst/>
              <a:rect l="l" t="t" r="r" b="b"/>
              <a:pathLst>
                <a:path w="361845" h="361845">
                  <a:moveTo>
                    <a:pt x="0" y="0"/>
                  </a:moveTo>
                  <a:lnTo>
                    <a:pt x="361844" y="0"/>
                  </a:lnTo>
                  <a:lnTo>
                    <a:pt x="361844" y="361844"/>
                  </a:lnTo>
                  <a:lnTo>
                    <a:pt x="0" y="361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1" name="Freeform 51"/>
            <p:cNvSpPr/>
            <p:nvPr/>
          </p:nvSpPr>
          <p:spPr>
            <a:xfrm>
              <a:off x="1130707" y="2296421"/>
              <a:ext cx="361845" cy="361845"/>
            </a:xfrm>
            <a:custGeom>
              <a:avLst/>
              <a:gdLst/>
              <a:ahLst/>
              <a:cxnLst/>
              <a:rect l="l" t="t" r="r" b="b"/>
              <a:pathLst>
                <a:path w="361845" h="361845">
                  <a:moveTo>
                    <a:pt x="0" y="0"/>
                  </a:moveTo>
                  <a:lnTo>
                    <a:pt x="361845" y="0"/>
                  </a:lnTo>
                  <a:lnTo>
                    <a:pt x="361845" y="361844"/>
                  </a:lnTo>
                  <a:lnTo>
                    <a:pt x="0" y="361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2" name="Freeform 52"/>
            <p:cNvSpPr/>
            <p:nvPr/>
          </p:nvSpPr>
          <p:spPr>
            <a:xfrm>
              <a:off x="1139399" y="703502"/>
              <a:ext cx="361845" cy="361845"/>
            </a:xfrm>
            <a:custGeom>
              <a:avLst/>
              <a:gdLst/>
              <a:ahLst/>
              <a:cxnLst/>
              <a:rect l="l" t="t" r="r" b="b"/>
              <a:pathLst>
                <a:path w="361845" h="361845">
                  <a:moveTo>
                    <a:pt x="0" y="0"/>
                  </a:moveTo>
                  <a:lnTo>
                    <a:pt x="361845" y="0"/>
                  </a:lnTo>
                  <a:lnTo>
                    <a:pt x="361845" y="361844"/>
                  </a:lnTo>
                  <a:lnTo>
                    <a:pt x="0" y="361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3" name="Freeform 53"/>
            <p:cNvSpPr/>
            <p:nvPr/>
          </p:nvSpPr>
          <p:spPr>
            <a:xfrm>
              <a:off x="1907804" y="703502"/>
              <a:ext cx="361845" cy="361845"/>
            </a:xfrm>
            <a:custGeom>
              <a:avLst/>
              <a:gdLst/>
              <a:ahLst/>
              <a:cxnLst/>
              <a:rect l="l" t="t" r="r" b="b"/>
              <a:pathLst>
                <a:path w="361845" h="361845">
                  <a:moveTo>
                    <a:pt x="0" y="0"/>
                  </a:moveTo>
                  <a:lnTo>
                    <a:pt x="361845" y="0"/>
                  </a:lnTo>
                  <a:lnTo>
                    <a:pt x="361845" y="361844"/>
                  </a:lnTo>
                  <a:lnTo>
                    <a:pt x="0" y="361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4" name="Freeform 54"/>
            <p:cNvSpPr/>
            <p:nvPr/>
          </p:nvSpPr>
          <p:spPr>
            <a:xfrm>
              <a:off x="1928520" y="1481384"/>
              <a:ext cx="361845" cy="361845"/>
            </a:xfrm>
            <a:custGeom>
              <a:avLst/>
              <a:gdLst/>
              <a:ahLst/>
              <a:cxnLst/>
              <a:rect l="l" t="t" r="r" b="b"/>
              <a:pathLst>
                <a:path w="361845" h="361845">
                  <a:moveTo>
                    <a:pt x="0" y="0"/>
                  </a:moveTo>
                  <a:lnTo>
                    <a:pt x="361845" y="0"/>
                  </a:lnTo>
                  <a:lnTo>
                    <a:pt x="361845" y="361844"/>
                  </a:lnTo>
                  <a:lnTo>
                    <a:pt x="0" y="361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5" name="Freeform 55"/>
            <p:cNvSpPr/>
            <p:nvPr/>
          </p:nvSpPr>
          <p:spPr>
            <a:xfrm rot="-5400000">
              <a:off x="1217142" y="1109257"/>
              <a:ext cx="232011" cy="346864"/>
            </a:xfrm>
            <a:custGeom>
              <a:avLst/>
              <a:gdLst/>
              <a:ahLst/>
              <a:cxnLst/>
              <a:rect l="l" t="t" r="r" b="b"/>
              <a:pathLst>
                <a:path w="232011" h="346864">
                  <a:moveTo>
                    <a:pt x="0" y="0"/>
                  </a:moveTo>
                  <a:lnTo>
                    <a:pt x="232011" y="0"/>
                  </a:lnTo>
                  <a:lnTo>
                    <a:pt x="232011" y="346863"/>
                  </a:lnTo>
                  <a:lnTo>
                    <a:pt x="0" y="346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6" name="Freeform 56"/>
            <p:cNvSpPr/>
            <p:nvPr/>
          </p:nvSpPr>
          <p:spPr>
            <a:xfrm rot="5400000">
              <a:off x="1211807" y="1881243"/>
              <a:ext cx="232011" cy="346864"/>
            </a:xfrm>
            <a:custGeom>
              <a:avLst/>
              <a:gdLst/>
              <a:ahLst/>
              <a:cxnLst/>
              <a:rect l="l" t="t" r="r" b="b"/>
              <a:pathLst>
                <a:path w="232011" h="346864">
                  <a:moveTo>
                    <a:pt x="0" y="0"/>
                  </a:moveTo>
                  <a:lnTo>
                    <a:pt x="232011" y="0"/>
                  </a:lnTo>
                  <a:lnTo>
                    <a:pt x="232011" y="346863"/>
                  </a:lnTo>
                  <a:lnTo>
                    <a:pt x="0" y="346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7" name="Freeform 57"/>
            <p:cNvSpPr/>
            <p:nvPr/>
          </p:nvSpPr>
          <p:spPr>
            <a:xfrm rot="-10800000">
              <a:off x="784534" y="1520221"/>
              <a:ext cx="232011" cy="346864"/>
            </a:xfrm>
            <a:custGeom>
              <a:avLst/>
              <a:gdLst/>
              <a:ahLst/>
              <a:cxnLst/>
              <a:rect l="l" t="t" r="r" b="b"/>
              <a:pathLst>
                <a:path w="232011" h="346864">
                  <a:moveTo>
                    <a:pt x="0" y="0"/>
                  </a:moveTo>
                  <a:lnTo>
                    <a:pt x="232011" y="0"/>
                  </a:lnTo>
                  <a:lnTo>
                    <a:pt x="232011" y="346864"/>
                  </a:lnTo>
                  <a:lnTo>
                    <a:pt x="0" y="3468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84" name="Groep 83">
            <a:extLst>
              <a:ext uri="{FF2B5EF4-FFF2-40B4-BE49-F238E27FC236}">
                <a16:creationId xmlns:a16="http://schemas.microsoft.com/office/drawing/2014/main" id="{277F8A0F-4063-5FAF-D768-1BEFE5C41677}"/>
              </a:ext>
            </a:extLst>
          </p:cNvPr>
          <p:cNvGrpSpPr/>
          <p:nvPr/>
        </p:nvGrpSpPr>
        <p:grpSpPr>
          <a:xfrm>
            <a:off x="1028700" y="4375219"/>
            <a:ext cx="3912306" cy="5373970"/>
            <a:chOff x="1028700" y="4375219"/>
            <a:chExt cx="3912306" cy="5373970"/>
          </a:xfrm>
        </p:grpSpPr>
        <p:grpSp>
          <p:nvGrpSpPr>
            <p:cNvPr id="4" name="Group 4"/>
            <p:cNvGrpSpPr/>
            <p:nvPr/>
          </p:nvGrpSpPr>
          <p:grpSpPr>
            <a:xfrm>
              <a:off x="1028700" y="4375219"/>
              <a:ext cx="3912306" cy="4887661"/>
              <a:chOff x="0" y="0"/>
              <a:chExt cx="752741" cy="940403"/>
            </a:xfrm>
          </p:grpSpPr>
          <p:sp>
            <p:nvSpPr>
              <p:cNvPr id="5" name="Freeform 5"/>
              <p:cNvSpPr/>
              <p:nvPr/>
            </p:nvSpPr>
            <p:spPr>
              <a:xfrm>
                <a:off x="0" y="0"/>
                <a:ext cx="752741" cy="940403"/>
              </a:xfrm>
              <a:custGeom>
                <a:avLst/>
                <a:gdLst/>
                <a:ahLst/>
                <a:cxnLst/>
                <a:rect l="l" t="t" r="r" b="b"/>
                <a:pathLst>
                  <a:path w="752741" h="940403">
                    <a:moveTo>
                      <a:pt x="0" y="0"/>
                    </a:moveTo>
                    <a:lnTo>
                      <a:pt x="752741" y="0"/>
                    </a:lnTo>
                    <a:lnTo>
                      <a:pt x="752741" y="940403"/>
                    </a:lnTo>
                    <a:lnTo>
                      <a:pt x="0" y="940403"/>
                    </a:lnTo>
                    <a:close/>
                  </a:path>
                </a:pathLst>
              </a:custGeom>
              <a:solidFill>
                <a:srgbClr val="4D1354">
                  <a:alpha val="12941"/>
                </a:srgbClr>
              </a:solidFill>
            </p:spPr>
          </p:sp>
          <p:sp>
            <p:nvSpPr>
              <p:cNvPr id="6" name="TextBox 6"/>
              <p:cNvSpPr txBox="1"/>
              <p:nvPr/>
            </p:nvSpPr>
            <p:spPr>
              <a:xfrm>
                <a:off x="0" y="-47625"/>
                <a:ext cx="752741" cy="988028"/>
              </a:xfrm>
              <a:prstGeom prst="rect">
                <a:avLst/>
              </a:prstGeom>
            </p:spPr>
            <p:txBody>
              <a:bodyPr lIns="69538" tIns="69538" rIns="69538" bIns="69538" rtlCol="0" anchor="ctr"/>
              <a:lstStyle/>
              <a:p>
                <a:pPr algn="ctr">
                  <a:lnSpc>
                    <a:spcPts val="3738"/>
                  </a:lnSpc>
                </a:pPr>
                <a:endParaRPr/>
              </a:p>
            </p:txBody>
          </p:sp>
        </p:grpSp>
        <p:sp>
          <p:nvSpPr>
            <p:cNvPr id="7" name="AutoShape 7"/>
            <p:cNvSpPr/>
            <p:nvPr/>
          </p:nvSpPr>
          <p:spPr>
            <a:xfrm flipV="1">
              <a:off x="3306136" y="7493700"/>
              <a:ext cx="6519" cy="597345"/>
            </a:xfrm>
            <a:prstGeom prst="line">
              <a:avLst/>
            </a:prstGeom>
            <a:ln w="9525" cap="flat">
              <a:solidFill>
                <a:srgbClr val="000000"/>
              </a:solidFill>
              <a:prstDash val="solid"/>
              <a:headEnd type="none" w="sm" len="sm"/>
              <a:tailEnd type="none" w="sm" len="sm"/>
            </a:ln>
          </p:spPr>
        </p:sp>
        <p:sp>
          <p:nvSpPr>
            <p:cNvPr id="8" name="Freeform 8"/>
            <p:cNvSpPr/>
            <p:nvPr/>
          </p:nvSpPr>
          <p:spPr>
            <a:xfrm>
              <a:off x="2402718" y="7203221"/>
              <a:ext cx="596469" cy="596469"/>
            </a:xfrm>
            <a:custGeom>
              <a:avLst/>
              <a:gdLst/>
              <a:ahLst/>
              <a:cxnLst/>
              <a:rect l="l" t="t" r="r" b="b"/>
              <a:pathLst>
                <a:path w="596469" h="596469">
                  <a:moveTo>
                    <a:pt x="0" y="0"/>
                  </a:moveTo>
                  <a:lnTo>
                    <a:pt x="596469" y="0"/>
                  </a:lnTo>
                  <a:lnTo>
                    <a:pt x="596469" y="596470"/>
                  </a:lnTo>
                  <a:lnTo>
                    <a:pt x="0" y="5964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727313" y="5629220"/>
              <a:ext cx="2515080" cy="3116568"/>
            </a:xfrm>
            <a:custGeom>
              <a:avLst/>
              <a:gdLst/>
              <a:ahLst/>
              <a:cxnLst/>
              <a:rect l="l" t="t" r="r" b="b"/>
              <a:pathLst>
                <a:path w="2515080" h="3116568">
                  <a:moveTo>
                    <a:pt x="0" y="0"/>
                  </a:moveTo>
                  <a:lnTo>
                    <a:pt x="2515080" y="0"/>
                  </a:lnTo>
                  <a:lnTo>
                    <a:pt x="2515080" y="3116568"/>
                  </a:lnTo>
                  <a:lnTo>
                    <a:pt x="0" y="3116568"/>
                  </a:lnTo>
                  <a:lnTo>
                    <a:pt x="0" y="0"/>
                  </a:lnTo>
                  <a:close/>
                </a:path>
              </a:pathLst>
            </a:custGeom>
            <a:blipFill>
              <a:blip r:embed="rId4">
                <a:extLst>
                  <a:ext uri="{96DAC541-7B7A-43D3-8B79-37D633B846F1}">
                    <asvg:svgBlip xmlns:asvg="http://schemas.microsoft.com/office/drawing/2016/SVG/main" r:embed="rId5"/>
                  </a:ext>
                </a:extLst>
              </a:blip>
              <a:stretch>
                <a:fillRect l="-37169" r="-88644"/>
              </a:stretch>
            </a:blipFill>
          </p:spPr>
        </p:sp>
        <p:sp>
          <p:nvSpPr>
            <p:cNvPr id="10" name="AutoShape 10"/>
            <p:cNvSpPr/>
            <p:nvPr/>
          </p:nvSpPr>
          <p:spPr>
            <a:xfrm>
              <a:off x="2094401" y="6426061"/>
              <a:ext cx="0" cy="1061166"/>
            </a:xfrm>
            <a:prstGeom prst="line">
              <a:avLst/>
            </a:prstGeom>
            <a:ln w="9525" cap="flat">
              <a:solidFill>
                <a:srgbClr val="000000"/>
              </a:solidFill>
              <a:prstDash val="solid"/>
              <a:headEnd type="none" w="sm" len="sm"/>
              <a:tailEnd type="none" w="sm" len="sm"/>
            </a:ln>
          </p:spPr>
        </p:sp>
        <p:sp>
          <p:nvSpPr>
            <p:cNvPr id="11" name="AutoShape 11"/>
            <p:cNvSpPr/>
            <p:nvPr/>
          </p:nvSpPr>
          <p:spPr>
            <a:xfrm flipV="1">
              <a:off x="2711035" y="6292538"/>
              <a:ext cx="6519" cy="597345"/>
            </a:xfrm>
            <a:prstGeom prst="line">
              <a:avLst/>
            </a:prstGeom>
            <a:ln w="9525" cap="flat">
              <a:solidFill>
                <a:srgbClr val="000000"/>
              </a:solidFill>
              <a:prstDash val="solid"/>
              <a:headEnd type="none" w="sm" len="sm"/>
              <a:tailEnd type="none" w="sm" len="sm"/>
            </a:ln>
          </p:spPr>
        </p:sp>
        <p:sp>
          <p:nvSpPr>
            <p:cNvPr id="12" name="AutoShape 12"/>
            <p:cNvSpPr/>
            <p:nvPr/>
          </p:nvSpPr>
          <p:spPr>
            <a:xfrm flipH="1">
              <a:off x="2711035" y="7025574"/>
              <a:ext cx="0" cy="1060759"/>
            </a:xfrm>
            <a:prstGeom prst="line">
              <a:avLst/>
            </a:prstGeom>
            <a:ln w="9525" cap="flat">
              <a:solidFill>
                <a:srgbClr val="000000"/>
              </a:solidFill>
              <a:prstDash val="solid"/>
              <a:headEnd type="none" w="sm" len="sm"/>
              <a:tailEnd type="none" w="sm" len="sm"/>
            </a:ln>
          </p:spPr>
        </p:sp>
        <p:sp>
          <p:nvSpPr>
            <p:cNvPr id="13" name="AutoShape 13"/>
            <p:cNvSpPr/>
            <p:nvPr/>
          </p:nvSpPr>
          <p:spPr>
            <a:xfrm flipH="1">
              <a:off x="2711035" y="8086334"/>
              <a:ext cx="473208" cy="0"/>
            </a:xfrm>
            <a:prstGeom prst="line">
              <a:avLst/>
            </a:prstGeom>
            <a:ln w="9525" cap="flat">
              <a:solidFill>
                <a:srgbClr val="000000"/>
              </a:solidFill>
              <a:prstDash val="solid"/>
              <a:headEnd type="none" w="sm" len="sm"/>
              <a:tailEnd type="none" w="sm" len="sm"/>
            </a:ln>
          </p:spPr>
        </p:sp>
        <p:sp>
          <p:nvSpPr>
            <p:cNvPr id="14" name="AutoShape 14"/>
            <p:cNvSpPr/>
            <p:nvPr/>
          </p:nvSpPr>
          <p:spPr>
            <a:xfrm>
              <a:off x="2711035" y="7475945"/>
              <a:ext cx="576304" cy="0"/>
            </a:xfrm>
            <a:prstGeom prst="line">
              <a:avLst/>
            </a:prstGeom>
            <a:ln w="9525" cap="flat">
              <a:solidFill>
                <a:srgbClr val="000000"/>
              </a:solidFill>
              <a:prstDash val="solid"/>
              <a:headEnd type="none" w="sm" len="sm"/>
              <a:tailEnd type="none" w="sm" len="sm"/>
            </a:ln>
          </p:spPr>
        </p:sp>
        <p:sp>
          <p:nvSpPr>
            <p:cNvPr id="15" name="AutoShape 15"/>
            <p:cNvSpPr/>
            <p:nvPr/>
          </p:nvSpPr>
          <p:spPr>
            <a:xfrm flipH="1">
              <a:off x="2717554" y="6292538"/>
              <a:ext cx="1199725" cy="0"/>
            </a:xfrm>
            <a:prstGeom prst="line">
              <a:avLst/>
            </a:prstGeom>
            <a:ln w="9525" cap="flat">
              <a:solidFill>
                <a:srgbClr val="000000"/>
              </a:solidFill>
              <a:prstDash val="solid"/>
              <a:headEnd type="none" w="sm" len="sm"/>
              <a:tailEnd type="none" w="sm" len="sm"/>
            </a:ln>
          </p:spPr>
        </p:sp>
        <p:sp>
          <p:nvSpPr>
            <p:cNvPr id="16" name="Freeform 16"/>
            <p:cNvSpPr/>
            <p:nvPr/>
          </p:nvSpPr>
          <p:spPr>
            <a:xfrm>
              <a:off x="1958709" y="6154677"/>
              <a:ext cx="271383" cy="271383"/>
            </a:xfrm>
            <a:custGeom>
              <a:avLst/>
              <a:gdLst/>
              <a:ahLst/>
              <a:cxnLst/>
              <a:rect l="l" t="t" r="r" b="b"/>
              <a:pathLst>
                <a:path w="271383" h="271383">
                  <a:moveTo>
                    <a:pt x="0" y="0"/>
                  </a:moveTo>
                  <a:lnTo>
                    <a:pt x="271383" y="0"/>
                  </a:lnTo>
                  <a:lnTo>
                    <a:pt x="271383" y="271384"/>
                  </a:lnTo>
                  <a:lnTo>
                    <a:pt x="0" y="2713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2575344" y="7950642"/>
              <a:ext cx="271383" cy="271383"/>
            </a:xfrm>
            <a:custGeom>
              <a:avLst/>
              <a:gdLst/>
              <a:ahLst/>
              <a:cxnLst/>
              <a:rect l="l" t="t" r="r" b="b"/>
              <a:pathLst>
                <a:path w="271383" h="271383">
                  <a:moveTo>
                    <a:pt x="0" y="0"/>
                  </a:moveTo>
                  <a:lnTo>
                    <a:pt x="271383" y="0"/>
                  </a:lnTo>
                  <a:lnTo>
                    <a:pt x="271383" y="271384"/>
                  </a:lnTo>
                  <a:lnTo>
                    <a:pt x="0" y="2713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3184243" y="7950642"/>
              <a:ext cx="271383" cy="271383"/>
            </a:xfrm>
            <a:custGeom>
              <a:avLst/>
              <a:gdLst/>
              <a:ahLst/>
              <a:cxnLst/>
              <a:rect l="l" t="t" r="r" b="b"/>
              <a:pathLst>
                <a:path w="271383" h="271383">
                  <a:moveTo>
                    <a:pt x="0" y="0"/>
                  </a:moveTo>
                  <a:lnTo>
                    <a:pt x="271384" y="0"/>
                  </a:lnTo>
                  <a:lnTo>
                    <a:pt x="271384" y="271384"/>
                  </a:lnTo>
                  <a:lnTo>
                    <a:pt x="0" y="2713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3185726" y="7345016"/>
              <a:ext cx="271383" cy="271383"/>
            </a:xfrm>
            <a:custGeom>
              <a:avLst/>
              <a:gdLst/>
              <a:ahLst/>
              <a:cxnLst/>
              <a:rect l="l" t="t" r="r" b="b"/>
              <a:pathLst>
                <a:path w="271383" h="271383">
                  <a:moveTo>
                    <a:pt x="0" y="0"/>
                  </a:moveTo>
                  <a:lnTo>
                    <a:pt x="271384" y="0"/>
                  </a:lnTo>
                  <a:lnTo>
                    <a:pt x="271384" y="271384"/>
                  </a:lnTo>
                  <a:lnTo>
                    <a:pt x="0" y="2713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1958709" y="6754191"/>
              <a:ext cx="271383" cy="271383"/>
            </a:xfrm>
            <a:custGeom>
              <a:avLst/>
              <a:gdLst/>
              <a:ahLst/>
              <a:cxnLst/>
              <a:rect l="l" t="t" r="r" b="b"/>
              <a:pathLst>
                <a:path w="271383" h="271383">
                  <a:moveTo>
                    <a:pt x="0" y="0"/>
                  </a:moveTo>
                  <a:lnTo>
                    <a:pt x="271383" y="0"/>
                  </a:lnTo>
                  <a:lnTo>
                    <a:pt x="271383" y="271383"/>
                  </a:lnTo>
                  <a:lnTo>
                    <a:pt x="0" y="2713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a:off x="2575344" y="6754191"/>
              <a:ext cx="271383" cy="271383"/>
            </a:xfrm>
            <a:custGeom>
              <a:avLst/>
              <a:gdLst/>
              <a:ahLst/>
              <a:cxnLst/>
              <a:rect l="l" t="t" r="r" b="b"/>
              <a:pathLst>
                <a:path w="271383" h="271383">
                  <a:moveTo>
                    <a:pt x="0" y="0"/>
                  </a:moveTo>
                  <a:lnTo>
                    <a:pt x="271383" y="0"/>
                  </a:lnTo>
                  <a:lnTo>
                    <a:pt x="271383" y="271383"/>
                  </a:lnTo>
                  <a:lnTo>
                    <a:pt x="0" y="2713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AutoShape 22"/>
            <p:cNvSpPr/>
            <p:nvPr/>
          </p:nvSpPr>
          <p:spPr>
            <a:xfrm flipH="1">
              <a:off x="2094401" y="7487227"/>
              <a:ext cx="616635" cy="0"/>
            </a:xfrm>
            <a:prstGeom prst="line">
              <a:avLst/>
            </a:prstGeom>
            <a:ln w="9525" cap="flat">
              <a:solidFill>
                <a:srgbClr val="000000"/>
              </a:solidFill>
              <a:prstDash val="solid"/>
              <a:headEnd type="none" w="sm" len="sm"/>
              <a:tailEnd type="none" w="sm" len="sm"/>
            </a:ln>
          </p:spPr>
        </p:sp>
        <p:sp>
          <p:nvSpPr>
            <p:cNvPr id="23" name="Freeform 23"/>
            <p:cNvSpPr/>
            <p:nvPr/>
          </p:nvSpPr>
          <p:spPr>
            <a:xfrm>
              <a:off x="1958709" y="7351535"/>
              <a:ext cx="271383" cy="271383"/>
            </a:xfrm>
            <a:custGeom>
              <a:avLst/>
              <a:gdLst/>
              <a:ahLst/>
              <a:cxnLst/>
              <a:rect l="l" t="t" r="r" b="b"/>
              <a:pathLst>
                <a:path w="271383" h="271383">
                  <a:moveTo>
                    <a:pt x="0" y="0"/>
                  </a:moveTo>
                  <a:lnTo>
                    <a:pt x="271383" y="0"/>
                  </a:lnTo>
                  <a:lnTo>
                    <a:pt x="271383" y="271384"/>
                  </a:lnTo>
                  <a:lnTo>
                    <a:pt x="0" y="2713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2575344" y="7351535"/>
              <a:ext cx="271383" cy="271383"/>
            </a:xfrm>
            <a:custGeom>
              <a:avLst/>
              <a:gdLst/>
              <a:ahLst/>
              <a:cxnLst/>
              <a:rect l="l" t="t" r="r" b="b"/>
              <a:pathLst>
                <a:path w="271383" h="271383">
                  <a:moveTo>
                    <a:pt x="0" y="0"/>
                  </a:moveTo>
                  <a:lnTo>
                    <a:pt x="271383" y="0"/>
                  </a:lnTo>
                  <a:lnTo>
                    <a:pt x="271383" y="271384"/>
                  </a:lnTo>
                  <a:lnTo>
                    <a:pt x="0" y="2713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a:off x="2581863" y="6156846"/>
              <a:ext cx="271383" cy="271383"/>
            </a:xfrm>
            <a:custGeom>
              <a:avLst/>
              <a:gdLst/>
              <a:ahLst/>
              <a:cxnLst/>
              <a:rect l="l" t="t" r="r" b="b"/>
              <a:pathLst>
                <a:path w="271383" h="271383">
                  <a:moveTo>
                    <a:pt x="0" y="0"/>
                  </a:moveTo>
                  <a:lnTo>
                    <a:pt x="271383" y="0"/>
                  </a:lnTo>
                  <a:lnTo>
                    <a:pt x="271383" y="271384"/>
                  </a:lnTo>
                  <a:lnTo>
                    <a:pt x="0" y="2713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3158167" y="6156846"/>
              <a:ext cx="271383" cy="271383"/>
            </a:xfrm>
            <a:custGeom>
              <a:avLst/>
              <a:gdLst/>
              <a:ahLst/>
              <a:cxnLst/>
              <a:rect l="l" t="t" r="r" b="b"/>
              <a:pathLst>
                <a:path w="271383" h="271383">
                  <a:moveTo>
                    <a:pt x="0" y="0"/>
                  </a:moveTo>
                  <a:lnTo>
                    <a:pt x="271383" y="0"/>
                  </a:lnTo>
                  <a:lnTo>
                    <a:pt x="271383" y="271384"/>
                  </a:lnTo>
                  <a:lnTo>
                    <a:pt x="0" y="2713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7" name="Freeform 27"/>
            <p:cNvSpPr/>
            <p:nvPr/>
          </p:nvSpPr>
          <p:spPr>
            <a:xfrm>
              <a:off x="3781588" y="6161609"/>
              <a:ext cx="271383" cy="271383"/>
            </a:xfrm>
            <a:custGeom>
              <a:avLst/>
              <a:gdLst/>
              <a:ahLst/>
              <a:cxnLst/>
              <a:rect l="l" t="t" r="r" b="b"/>
              <a:pathLst>
                <a:path w="271383" h="271383">
                  <a:moveTo>
                    <a:pt x="0" y="0"/>
                  </a:moveTo>
                  <a:lnTo>
                    <a:pt x="271383" y="0"/>
                  </a:lnTo>
                  <a:lnTo>
                    <a:pt x="271383" y="271383"/>
                  </a:lnTo>
                  <a:lnTo>
                    <a:pt x="0" y="2713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TextBox 28"/>
            <p:cNvSpPr txBox="1"/>
            <p:nvPr/>
          </p:nvSpPr>
          <p:spPr>
            <a:xfrm>
              <a:off x="1028700" y="4615876"/>
              <a:ext cx="3912306" cy="727594"/>
            </a:xfrm>
            <a:prstGeom prst="rect">
              <a:avLst/>
            </a:prstGeom>
          </p:spPr>
          <p:txBody>
            <a:bodyPr lIns="0" tIns="0" rIns="0" bIns="0" rtlCol="0" anchor="t">
              <a:spAutoFit/>
            </a:bodyPr>
            <a:lstStyle/>
            <a:p>
              <a:pPr algn="ctr">
                <a:lnSpc>
                  <a:spcPts val="3359"/>
                </a:lnSpc>
              </a:pPr>
              <a:r>
                <a:rPr lang="en-US" sz="2400">
                  <a:solidFill>
                    <a:srgbClr val="0A4247"/>
                  </a:solidFill>
                  <a:latin typeface="HK Grotesk Bold"/>
                </a:rPr>
                <a:t>Sampling with collisions*</a:t>
              </a:r>
            </a:p>
            <a:p>
              <a:pPr algn="ctr">
                <a:lnSpc>
                  <a:spcPts val="2520"/>
                </a:lnSpc>
                <a:spcBef>
                  <a:spcPct val="0"/>
                </a:spcBef>
              </a:pPr>
              <a:r>
                <a:rPr lang="en-US" sz="1800">
                  <a:solidFill>
                    <a:srgbClr val="FFFFFF"/>
                  </a:solidFill>
                  <a:latin typeface="HK Grotesk"/>
                </a:rPr>
                <a:t>Counts the number of </a:t>
              </a:r>
              <a:r>
                <a:rPr lang="en-US" sz="1800">
                  <a:solidFill>
                    <a:srgbClr val="FFFFFF"/>
                  </a:solidFill>
                  <a:latin typeface="HK Grotesk Bold"/>
                </a:rPr>
                <a:t>collisions</a:t>
              </a:r>
            </a:p>
          </p:txBody>
        </p:sp>
        <p:sp>
          <p:nvSpPr>
            <p:cNvPr id="58" name="TextBox 58"/>
            <p:cNvSpPr txBox="1"/>
            <p:nvPr/>
          </p:nvSpPr>
          <p:spPr>
            <a:xfrm>
              <a:off x="1028700" y="9442534"/>
              <a:ext cx="3912306" cy="306655"/>
            </a:xfrm>
            <a:prstGeom prst="rect">
              <a:avLst/>
            </a:prstGeom>
          </p:spPr>
          <p:txBody>
            <a:bodyPr lIns="0" tIns="0" rIns="0" bIns="0" rtlCol="0" anchor="t">
              <a:spAutoFit/>
            </a:bodyPr>
            <a:lstStyle/>
            <a:p>
              <a:pPr>
                <a:lnSpc>
                  <a:spcPts val="2520"/>
                </a:lnSpc>
                <a:spcBef>
                  <a:spcPct val="0"/>
                </a:spcBef>
              </a:pPr>
              <a:r>
                <a:rPr lang="en-US" sz="1800" dirty="0">
                  <a:solidFill>
                    <a:srgbClr val="0A4247"/>
                  </a:solidFill>
                  <a:latin typeface="HK Grotesk Bold"/>
                </a:rPr>
                <a:t>*Work by Jansen et al., (2023)</a:t>
              </a:r>
            </a:p>
          </p:txBody>
        </p:sp>
      </p:grpSp>
      <p:grpSp>
        <p:nvGrpSpPr>
          <p:cNvPr id="59" name="Group 59"/>
          <p:cNvGrpSpPr/>
          <p:nvPr/>
        </p:nvGrpSpPr>
        <p:grpSpPr>
          <a:xfrm>
            <a:off x="13346994" y="4370639"/>
            <a:ext cx="3912306" cy="4887661"/>
            <a:chOff x="0" y="0"/>
            <a:chExt cx="5216408" cy="6516881"/>
          </a:xfrm>
        </p:grpSpPr>
        <p:sp>
          <p:nvSpPr>
            <p:cNvPr id="60" name="AutoShape 60"/>
            <p:cNvSpPr/>
            <p:nvPr/>
          </p:nvSpPr>
          <p:spPr>
            <a:xfrm>
              <a:off x="2288553" y="4042181"/>
              <a:ext cx="768405" cy="0"/>
            </a:xfrm>
            <a:prstGeom prst="line">
              <a:avLst/>
            </a:prstGeom>
            <a:ln w="12700" cap="flat">
              <a:solidFill>
                <a:srgbClr val="000000"/>
              </a:solidFill>
              <a:prstDash val="solid"/>
              <a:headEnd type="none" w="sm" len="sm"/>
              <a:tailEnd type="none" w="sm" len="sm"/>
            </a:ln>
          </p:spPr>
        </p:sp>
        <p:sp>
          <p:nvSpPr>
            <p:cNvPr id="61" name="Freeform 61"/>
            <p:cNvSpPr/>
            <p:nvPr/>
          </p:nvSpPr>
          <p:spPr>
            <a:xfrm>
              <a:off x="931484" y="1564788"/>
              <a:ext cx="3353440" cy="4155424"/>
            </a:xfrm>
            <a:custGeom>
              <a:avLst/>
              <a:gdLst/>
              <a:ahLst/>
              <a:cxnLst/>
              <a:rect l="l" t="t" r="r" b="b"/>
              <a:pathLst>
                <a:path w="3353440" h="4155424">
                  <a:moveTo>
                    <a:pt x="0" y="0"/>
                  </a:moveTo>
                  <a:lnTo>
                    <a:pt x="3353440" y="0"/>
                  </a:lnTo>
                  <a:lnTo>
                    <a:pt x="3353440" y="4155423"/>
                  </a:lnTo>
                  <a:lnTo>
                    <a:pt x="0" y="4155423"/>
                  </a:lnTo>
                  <a:lnTo>
                    <a:pt x="0" y="0"/>
                  </a:lnTo>
                  <a:close/>
                </a:path>
              </a:pathLst>
            </a:custGeom>
            <a:blipFill>
              <a:blip r:embed="rId4">
                <a:extLst>
                  <a:ext uri="{96DAC541-7B7A-43D3-8B79-37D633B846F1}">
                    <asvg:svgBlip xmlns:asvg="http://schemas.microsoft.com/office/drawing/2016/SVG/main" r:embed="rId5"/>
                  </a:ext>
                </a:extLst>
              </a:blip>
              <a:stretch>
                <a:fillRect l="-37169" r="-88644"/>
              </a:stretch>
            </a:blipFill>
          </p:spPr>
        </p:sp>
        <p:sp>
          <p:nvSpPr>
            <p:cNvPr id="62" name="AutoShape 62"/>
            <p:cNvSpPr/>
            <p:nvPr/>
          </p:nvSpPr>
          <p:spPr>
            <a:xfrm>
              <a:off x="3056958" y="3233444"/>
              <a:ext cx="768405" cy="0"/>
            </a:xfrm>
            <a:prstGeom prst="line">
              <a:avLst/>
            </a:prstGeom>
            <a:ln w="12700" cap="flat">
              <a:solidFill>
                <a:srgbClr val="000000"/>
              </a:solidFill>
              <a:prstDash val="solid"/>
              <a:headEnd type="none" w="sm" len="sm"/>
              <a:tailEnd type="none" w="sm" len="sm"/>
            </a:ln>
          </p:spPr>
        </p:sp>
        <p:grpSp>
          <p:nvGrpSpPr>
            <p:cNvPr id="63" name="Group 63"/>
            <p:cNvGrpSpPr/>
            <p:nvPr/>
          </p:nvGrpSpPr>
          <p:grpSpPr>
            <a:xfrm>
              <a:off x="0" y="0"/>
              <a:ext cx="5216408" cy="6516881"/>
              <a:chOff x="0" y="0"/>
              <a:chExt cx="752741" cy="940403"/>
            </a:xfrm>
          </p:grpSpPr>
          <p:sp>
            <p:nvSpPr>
              <p:cNvPr id="64" name="Freeform 64"/>
              <p:cNvSpPr/>
              <p:nvPr/>
            </p:nvSpPr>
            <p:spPr>
              <a:xfrm>
                <a:off x="0" y="0"/>
                <a:ext cx="752741" cy="940403"/>
              </a:xfrm>
              <a:custGeom>
                <a:avLst/>
                <a:gdLst/>
                <a:ahLst/>
                <a:cxnLst/>
                <a:rect l="l" t="t" r="r" b="b"/>
                <a:pathLst>
                  <a:path w="752741" h="940403">
                    <a:moveTo>
                      <a:pt x="0" y="0"/>
                    </a:moveTo>
                    <a:lnTo>
                      <a:pt x="752741" y="0"/>
                    </a:lnTo>
                    <a:lnTo>
                      <a:pt x="752741" y="940403"/>
                    </a:lnTo>
                    <a:lnTo>
                      <a:pt x="0" y="940403"/>
                    </a:lnTo>
                    <a:close/>
                  </a:path>
                </a:pathLst>
              </a:custGeom>
              <a:solidFill>
                <a:srgbClr val="4D1354">
                  <a:alpha val="12941"/>
                </a:srgbClr>
              </a:solidFill>
            </p:spPr>
          </p:sp>
          <p:sp>
            <p:nvSpPr>
              <p:cNvPr id="65" name="TextBox 65"/>
              <p:cNvSpPr txBox="1"/>
              <p:nvPr/>
            </p:nvSpPr>
            <p:spPr>
              <a:xfrm>
                <a:off x="0" y="-47625"/>
                <a:ext cx="752741" cy="988028"/>
              </a:xfrm>
              <a:prstGeom prst="rect">
                <a:avLst/>
              </a:prstGeom>
            </p:spPr>
            <p:txBody>
              <a:bodyPr lIns="69538" tIns="69538" rIns="69538" bIns="69538" rtlCol="0" anchor="ctr"/>
              <a:lstStyle/>
              <a:p>
                <a:pPr algn="ctr">
                  <a:lnSpc>
                    <a:spcPts val="3738"/>
                  </a:lnSpc>
                </a:pPr>
                <a:endParaRPr/>
              </a:p>
            </p:txBody>
          </p:sp>
        </p:grpSp>
        <p:sp>
          <p:nvSpPr>
            <p:cNvPr id="66" name="TextBox 66"/>
            <p:cNvSpPr txBox="1"/>
            <p:nvPr/>
          </p:nvSpPr>
          <p:spPr>
            <a:xfrm>
              <a:off x="0" y="242237"/>
              <a:ext cx="5216408" cy="954251"/>
            </a:xfrm>
            <a:prstGeom prst="rect">
              <a:avLst/>
            </a:prstGeom>
          </p:spPr>
          <p:txBody>
            <a:bodyPr lIns="0" tIns="0" rIns="0" bIns="0" rtlCol="0" anchor="t">
              <a:spAutoFit/>
            </a:bodyPr>
            <a:lstStyle/>
            <a:p>
              <a:pPr algn="ctr">
                <a:lnSpc>
                  <a:spcPts val="3359"/>
                </a:lnSpc>
              </a:pPr>
              <a:r>
                <a:rPr lang="en-US" sz="2400">
                  <a:solidFill>
                    <a:srgbClr val="0A4247"/>
                  </a:solidFill>
                  <a:latin typeface="HK Grotesk Bold"/>
                </a:rPr>
                <a:t>Sampling with backtracking</a:t>
              </a:r>
            </a:p>
            <a:p>
              <a:pPr algn="ctr">
                <a:lnSpc>
                  <a:spcPts val="2520"/>
                </a:lnSpc>
                <a:spcBef>
                  <a:spcPct val="0"/>
                </a:spcBef>
              </a:pPr>
              <a:r>
                <a:rPr lang="en-US" sz="1800">
                  <a:solidFill>
                    <a:srgbClr val="FFFFFF"/>
                  </a:solidFill>
                  <a:latin typeface="HK Grotesk Bold"/>
                </a:rPr>
                <a:t>Backtrack</a:t>
              </a:r>
              <a:r>
                <a:rPr lang="en-US" sz="1800">
                  <a:solidFill>
                    <a:srgbClr val="FFFFFF"/>
                  </a:solidFill>
                  <a:latin typeface="HK Grotesk"/>
                </a:rPr>
                <a:t> when no adjacent locations</a:t>
              </a:r>
            </a:p>
          </p:txBody>
        </p:sp>
        <p:sp>
          <p:nvSpPr>
            <p:cNvPr id="67" name="AutoShape 67"/>
            <p:cNvSpPr/>
            <p:nvPr/>
          </p:nvSpPr>
          <p:spPr>
            <a:xfrm>
              <a:off x="2224002" y="3227094"/>
              <a:ext cx="768405" cy="0"/>
            </a:xfrm>
            <a:prstGeom prst="line">
              <a:avLst/>
            </a:prstGeom>
            <a:ln w="12700" cap="flat">
              <a:solidFill>
                <a:srgbClr val="000000"/>
              </a:solidFill>
              <a:prstDash val="solid"/>
              <a:headEnd type="none" w="sm" len="sm"/>
              <a:tailEnd type="none" w="sm" len="sm"/>
            </a:ln>
          </p:spPr>
        </p:sp>
        <p:sp>
          <p:nvSpPr>
            <p:cNvPr id="68" name="AutoShape 68"/>
            <p:cNvSpPr/>
            <p:nvPr/>
          </p:nvSpPr>
          <p:spPr>
            <a:xfrm flipV="1">
              <a:off x="3017868" y="3337238"/>
              <a:ext cx="8692" cy="796459"/>
            </a:xfrm>
            <a:prstGeom prst="line">
              <a:avLst/>
            </a:prstGeom>
            <a:ln w="12700" cap="flat">
              <a:solidFill>
                <a:srgbClr val="000000"/>
              </a:solidFill>
              <a:prstDash val="solid"/>
              <a:headEnd type="none" w="sm" len="sm"/>
              <a:tailEnd type="none" w="sm" len="sm"/>
            </a:ln>
          </p:spPr>
        </p:sp>
        <p:sp>
          <p:nvSpPr>
            <p:cNvPr id="69" name="AutoShape 69"/>
            <p:cNvSpPr/>
            <p:nvPr/>
          </p:nvSpPr>
          <p:spPr>
            <a:xfrm flipV="1">
              <a:off x="1427284" y="2538158"/>
              <a:ext cx="8692" cy="796459"/>
            </a:xfrm>
            <a:prstGeom prst="line">
              <a:avLst/>
            </a:prstGeom>
            <a:ln w="12700" cap="flat">
              <a:solidFill>
                <a:srgbClr val="000000"/>
              </a:solidFill>
              <a:prstDash val="solid"/>
              <a:headEnd type="none" w="sm" len="sm"/>
              <a:tailEnd type="none" w="sm" len="sm"/>
            </a:ln>
          </p:spPr>
        </p:sp>
        <p:sp>
          <p:nvSpPr>
            <p:cNvPr id="70" name="AutoShape 70"/>
            <p:cNvSpPr/>
            <p:nvPr/>
          </p:nvSpPr>
          <p:spPr>
            <a:xfrm>
              <a:off x="1416027" y="3426593"/>
              <a:ext cx="4908" cy="615537"/>
            </a:xfrm>
            <a:prstGeom prst="line">
              <a:avLst/>
            </a:prstGeom>
            <a:ln w="12700" cap="flat">
              <a:solidFill>
                <a:srgbClr val="000000"/>
              </a:solidFill>
              <a:prstDash val="solid"/>
              <a:headEnd type="none" w="sm" len="sm"/>
              <a:tailEnd type="none" w="sm" len="sm"/>
            </a:ln>
          </p:spPr>
        </p:sp>
        <p:sp>
          <p:nvSpPr>
            <p:cNvPr id="71" name="AutoShape 71"/>
            <p:cNvSpPr/>
            <p:nvPr/>
          </p:nvSpPr>
          <p:spPr>
            <a:xfrm flipH="1">
              <a:off x="1457324" y="2436512"/>
              <a:ext cx="1599634" cy="0"/>
            </a:xfrm>
            <a:prstGeom prst="line">
              <a:avLst/>
            </a:prstGeom>
            <a:ln w="12700" cap="flat">
              <a:solidFill>
                <a:srgbClr val="000000"/>
              </a:solidFill>
              <a:prstDash val="solid"/>
              <a:headEnd type="none" w="sm" len="sm"/>
              <a:tailEnd type="none" w="sm" len="sm"/>
            </a:ln>
          </p:spPr>
        </p:sp>
        <p:sp>
          <p:nvSpPr>
            <p:cNvPr id="72" name="Freeform 72"/>
            <p:cNvSpPr/>
            <p:nvPr/>
          </p:nvSpPr>
          <p:spPr>
            <a:xfrm>
              <a:off x="1240012" y="2265397"/>
              <a:ext cx="361845" cy="361845"/>
            </a:xfrm>
            <a:custGeom>
              <a:avLst/>
              <a:gdLst/>
              <a:ahLst/>
              <a:cxnLst/>
              <a:rect l="l" t="t" r="r" b="b"/>
              <a:pathLst>
                <a:path w="361845" h="361845">
                  <a:moveTo>
                    <a:pt x="0" y="0"/>
                  </a:moveTo>
                  <a:lnTo>
                    <a:pt x="361844" y="0"/>
                  </a:lnTo>
                  <a:lnTo>
                    <a:pt x="361844" y="361845"/>
                  </a:lnTo>
                  <a:lnTo>
                    <a:pt x="0" y="36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3" name="Freeform 73"/>
            <p:cNvSpPr/>
            <p:nvPr/>
          </p:nvSpPr>
          <p:spPr>
            <a:xfrm>
              <a:off x="2062191" y="3064818"/>
              <a:ext cx="361845" cy="361845"/>
            </a:xfrm>
            <a:custGeom>
              <a:avLst/>
              <a:gdLst/>
              <a:ahLst/>
              <a:cxnLst/>
              <a:rect l="l" t="t" r="r" b="b"/>
              <a:pathLst>
                <a:path w="361845" h="361845">
                  <a:moveTo>
                    <a:pt x="0" y="0"/>
                  </a:moveTo>
                  <a:lnTo>
                    <a:pt x="361845" y="0"/>
                  </a:lnTo>
                  <a:lnTo>
                    <a:pt x="361845" y="361845"/>
                  </a:lnTo>
                  <a:lnTo>
                    <a:pt x="0" y="361845"/>
                  </a:lnTo>
                  <a:lnTo>
                    <a:pt x="0" y="0"/>
                  </a:lnTo>
                  <a:close/>
                </a:path>
              </a:pathLst>
            </a:custGeom>
            <a:blipFill>
              <a:blip r:embed="rId6">
                <a:alphaModFix amt="39000"/>
                <a:extLst>
                  <a:ext uri="{96DAC541-7B7A-43D3-8B79-37D633B846F1}">
                    <asvg:svgBlip xmlns:asvg="http://schemas.microsoft.com/office/drawing/2016/SVG/main" r:embed="rId7"/>
                  </a:ext>
                </a:extLst>
              </a:blip>
              <a:stretch>
                <a:fillRect/>
              </a:stretch>
            </a:blipFill>
          </p:spPr>
        </p:sp>
        <p:sp>
          <p:nvSpPr>
            <p:cNvPr id="74" name="Freeform 74"/>
            <p:cNvSpPr/>
            <p:nvPr/>
          </p:nvSpPr>
          <p:spPr>
            <a:xfrm>
              <a:off x="2876035" y="3852516"/>
              <a:ext cx="361845" cy="361845"/>
            </a:xfrm>
            <a:custGeom>
              <a:avLst/>
              <a:gdLst/>
              <a:ahLst/>
              <a:cxnLst/>
              <a:rect l="l" t="t" r="r" b="b"/>
              <a:pathLst>
                <a:path w="361845" h="361845">
                  <a:moveTo>
                    <a:pt x="0" y="0"/>
                  </a:moveTo>
                  <a:lnTo>
                    <a:pt x="361845" y="0"/>
                  </a:lnTo>
                  <a:lnTo>
                    <a:pt x="361845" y="361845"/>
                  </a:lnTo>
                  <a:lnTo>
                    <a:pt x="0" y="36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5" name="Freeform 75"/>
            <p:cNvSpPr/>
            <p:nvPr/>
          </p:nvSpPr>
          <p:spPr>
            <a:xfrm>
              <a:off x="1240012" y="3064749"/>
              <a:ext cx="361845" cy="361845"/>
            </a:xfrm>
            <a:custGeom>
              <a:avLst/>
              <a:gdLst/>
              <a:ahLst/>
              <a:cxnLst/>
              <a:rect l="l" t="t" r="r" b="b"/>
              <a:pathLst>
                <a:path w="361845" h="361845">
                  <a:moveTo>
                    <a:pt x="0" y="0"/>
                  </a:moveTo>
                  <a:lnTo>
                    <a:pt x="361844" y="0"/>
                  </a:lnTo>
                  <a:lnTo>
                    <a:pt x="361844" y="361844"/>
                  </a:lnTo>
                  <a:lnTo>
                    <a:pt x="0" y="361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6" name="Freeform 76"/>
            <p:cNvSpPr/>
            <p:nvPr/>
          </p:nvSpPr>
          <p:spPr>
            <a:xfrm>
              <a:off x="1233662" y="3064749"/>
              <a:ext cx="361845" cy="361845"/>
            </a:xfrm>
            <a:custGeom>
              <a:avLst/>
              <a:gdLst/>
              <a:ahLst/>
              <a:cxnLst/>
              <a:rect l="l" t="t" r="r" b="b"/>
              <a:pathLst>
                <a:path w="361845" h="361845">
                  <a:moveTo>
                    <a:pt x="0" y="0"/>
                  </a:moveTo>
                  <a:lnTo>
                    <a:pt x="361844" y="0"/>
                  </a:lnTo>
                  <a:lnTo>
                    <a:pt x="361844" y="361844"/>
                  </a:lnTo>
                  <a:lnTo>
                    <a:pt x="0" y="361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7" name="AutoShape 77"/>
            <p:cNvSpPr/>
            <p:nvPr/>
          </p:nvSpPr>
          <p:spPr>
            <a:xfrm flipH="1">
              <a:off x="1420934" y="4042130"/>
              <a:ext cx="822180" cy="0"/>
            </a:xfrm>
            <a:prstGeom prst="line">
              <a:avLst/>
            </a:prstGeom>
            <a:ln w="12700" cap="flat">
              <a:solidFill>
                <a:srgbClr val="000000"/>
              </a:solidFill>
              <a:prstDash val="solid"/>
              <a:headEnd type="none" w="sm" len="sm"/>
              <a:tailEnd type="none" w="sm" len="sm"/>
            </a:ln>
          </p:spPr>
        </p:sp>
        <p:sp>
          <p:nvSpPr>
            <p:cNvPr id="78" name="Freeform 78"/>
            <p:cNvSpPr/>
            <p:nvPr/>
          </p:nvSpPr>
          <p:spPr>
            <a:xfrm>
              <a:off x="1240012" y="3861208"/>
              <a:ext cx="361845" cy="361845"/>
            </a:xfrm>
            <a:custGeom>
              <a:avLst/>
              <a:gdLst/>
              <a:ahLst/>
              <a:cxnLst/>
              <a:rect l="l" t="t" r="r" b="b"/>
              <a:pathLst>
                <a:path w="361845" h="361845">
                  <a:moveTo>
                    <a:pt x="0" y="0"/>
                  </a:moveTo>
                  <a:lnTo>
                    <a:pt x="361844" y="0"/>
                  </a:lnTo>
                  <a:lnTo>
                    <a:pt x="361844" y="361845"/>
                  </a:lnTo>
                  <a:lnTo>
                    <a:pt x="0" y="36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9" name="Freeform 79"/>
            <p:cNvSpPr/>
            <p:nvPr/>
          </p:nvSpPr>
          <p:spPr>
            <a:xfrm>
              <a:off x="2062191" y="3861208"/>
              <a:ext cx="361845" cy="361845"/>
            </a:xfrm>
            <a:custGeom>
              <a:avLst/>
              <a:gdLst/>
              <a:ahLst/>
              <a:cxnLst/>
              <a:rect l="l" t="t" r="r" b="b"/>
              <a:pathLst>
                <a:path w="361845" h="361845">
                  <a:moveTo>
                    <a:pt x="0" y="0"/>
                  </a:moveTo>
                  <a:lnTo>
                    <a:pt x="361845" y="0"/>
                  </a:lnTo>
                  <a:lnTo>
                    <a:pt x="361845" y="361845"/>
                  </a:lnTo>
                  <a:lnTo>
                    <a:pt x="0" y="36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0" name="Freeform 80"/>
            <p:cNvSpPr/>
            <p:nvPr/>
          </p:nvSpPr>
          <p:spPr>
            <a:xfrm>
              <a:off x="2070884" y="2268289"/>
              <a:ext cx="361845" cy="361845"/>
            </a:xfrm>
            <a:custGeom>
              <a:avLst/>
              <a:gdLst/>
              <a:ahLst/>
              <a:cxnLst/>
              <a:rect l="l" t="t" r="r" b="b"/>
              <a:pathLst>
                <a:path w="361845" h="361845">
                  <a:moveTo>
                    <a:pt x="0" y="0"/>
                  </a:moveTo>
                  <a:lnTo>
                    <a:pt x="361844" y="0"/>
                  </a:lnTo>
                  <a:lnTo>
                    <a:pt x="361844" y="361845"/>
                  </a:lnTo>
                  <a:lnTo>
                    <a:pt x="0" y="36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1" name="Freeform 81"/>
            <p:cNvSpPr/>
            <p:nvPr/>
          </p:nvSpPr>
          <p:spPr>
            <a:xfrm>
              <a:off x="2839289" y="2268289"/>
              <a:ext cx="361845" cy="361845"/>
            </a:xfrm>
            <a:custGeom>
              <a:avLst/>
              <a:gdLst/>
              <a:ahLst/>
              <a:cxnLst/>
              <a:rect l="l" t="t" r="r" b="b"/>
              <a:pathLst>
                <a:path w="361845" h="361845">
                  <a:moveTo>
                    <a:pt x="0" y="0"/>
                  </a:moveTo>
                  <a:lnTo>
                    <a:pt x="361844" y="0"/>
                  </a:lnTo>
                  <a:lnTo>
                    <a:pt x="361844" y="361845"/>
                  </a:lnTo>
                  <a:lnTo>
                    <a:pt x="0" y="36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2" name="Freeform 82"/>
            <p:cNvSpPr/>
            <p:nvPr/>
          </p:nvSpPr>
          <p:spPr>
            <a:xfrm>
              <a:off x="2860005" y="3046171"/>
              <a:ext cx="361845" cy="361845"/>
            </a:xfrm>
            <a:custGeom>
              <a:avLst/>
              <a:gdLst/>
              <a:ahLst/>
              <a:cxnLst/>
              <a:rect l="l" t="t" r="r" b="b"/>
              <a:pathLst>
                <a:path w="361845" h="361845">
                  <a:moveTo>
                    <a:pt x="0" y="0"/>
                  </a:moveTo>
                  <a:lnTo>
                    <a:pt x="361844" y="0"/>
                  </a:lnTo>
                  <a:lnTo>
                    <a:pt x="361844" y="361845"/>
                  </a:lnTo>
                  <a:lnTo>
                    <a:pt x="0" y="36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3" name="Freeform 83"/>
            <p:cNvSpPr/>
            <p:nvPr/>
          </p:nvSpPr>
          <p:spPr>
            <a:xfrm>
              <a:off x="3704449" y="3046171"/>
              <a:ext cx="361845" cy="361845"/>
            </a:xfrm>
            <a:custGeom>
              <a:avLst/>
              <a:gdLst/>
              <a:ahLst/>
              <a:cxnLst/>
              <a:rect l="l" t="t" r="r" b="b"/>
              <a:pathLst>
                <a:path w="361845" h="361845">
                  <a:moveTo>
                    <a:pt x="0" y="0"/>
                  </a:moveTo>
                  <a:lnTo>
                    <a:pt x="361845" y="0"/>
                  </a:lnTo>
                  <a:lnTo>
                    <a:pt x="361845" y="361845"/>
                  </a:lnTo>
                  <a:lnTo>
                    <a:pt x="0" y="36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0D7D9"/>
        </a:solidFill>
        <a:effectLst/>
      </p:bgPr>
    </p:bg>
    <p:spTree>
      <p:nvGrpSpPr>
        <p:cNvPr id="1" name=""/>
        <p:cNvGrpSpPr/>
        <p:nvPr/>
      </p:nvGrpSpPr>
      <p:grpSpPr>
        <a:xfrm>
          <a:off x="0" y="0"/>
          <a:ext cx="0" cy="0"/>
          <a:chOff x="0" y="0"/>
          <a:chExt cx="0" cy="0"/>
        </a:xfrm>
      </p:grpSpPr>
      <p:sp>
        <p:nvSpPr>
          <p:cNvPr id="2" name="Freeform 2"/>
          <p:cNvSpPr/>
          <p:nvPr/>
        </p:nvSpPr>
        <p:spPr>
          <a:xfrm>
            <a:off x="289017" y="289017"/>
            <a:ext cx="739683" cy="739683"/>
          </a:xfrm>
          <a:custGeom>
            <a:avLst/>
            <a:gdLst/>
            <a:ahLst/>
            <a:cxnLst/>
            <a:rect l="l" t="t" r="r" b="b"/>
            <a:pathLst>
              <a:path w="739683" h="739683">
                <a:moveTo>
                  <a:pt x="0" y="0"/>
                </a:moveTo>
                <a:lnTo>
                  <a:pt x="739683" y="0"/>
                </a:lnTo>
                <a:lnTo>
                  <a:pt x="739683" y="739683"/>
                </a:lnTo>
                <a:lnTo>
                  <a:pt x="0" y="739683"/>
                </a:lnTo>
                <a:lnTo>
                  <a:pt x="0" y="0"/>
                </a:lnTo>
                <a:close/>
              </a:path>
            </a:pathLst>
          </a:custGeom>
          <a:blipFill>
            <a:blip r:embed="rId2"/>
            <a:stretch>
              <a:fillRect/>
            </a:stretch>
          </a:blipFill>
        </p:spPr>
      </p:sp>
      <p:sp>
        <p:nvSpPr>
          <p:cNvPr id="4" name="Freeform 4"/>
          <p:cNvSpPr/>
          <p:nvPr/>
        </p:nvSpPr>
        <p:spPr>
          <a:xfrm>
            <a:off x="4222349" y="3651892"/>
            <a:ext cx="9463667" cy="9160020"/>
          </a:xfrm>
          <a:custGeom>
            <a:avLst/>
            <a:gdLst/>
            <a:ahLst/>
            <a:cxnLst/>
            <a:rect l="l" t="t" r="r" b="b"/>
            <a:pathLst>
              <a:path w="9463667" h="9160020">
                <a:moveTo>
                  <a:pt x="0" y="0"/>
                </a:moveTo>
                <a:lnTo>
                  <a:pt x="9463666" y="0"/>
                </a:lnTo>
                <a:lnTo>
                  <a:pt x="9463666" y="9160020"/>
                </a:lnTo>
                <a:lnTo>
                  <a:pt x="0" y="9160020"/>
                </a:lnTo>
                <a:lnTo>
                  <a:pt x="0" y="0"/>
                </a:lnTo>
                <a:close/>
              </a:path>
            </a:pathLst>
          </a:custGeom>
          <a:blipFill>
            <a:blip r:embed="rId3"/>
            <a:stretch>
              <a:fillRect l="-32343" t="-90472" r="-30903" b="-62515"/>
            </a:stretch>
          </a:blipFill>
        </p:spPr>
      </p:sp>
      <p:sp>
        <p:nvSpPr>
          <p:cNvPr id="3" name="TextBox 3"/>
          <p:cNvSpPr txBox="1"/>
          <p:nvPr/>
        </p:nvSpPr>
        <p:spPr>
          <a:xfrm>
            <a:off x="3137296" y="2311051"/>
            <a:ext cx="12013407" cy="1525946"/>
          </a:xfrm>
          <a:prstGeom prst="rect">
            <a:avLst/>
          </a:prstGeom>
        </p:spPr>
        <p:txBody>
          <a:bodyPr lIns="0" tIns="0" rIns="0" bIns="0" rtlCol="0" anchor="t">
            <a:spAutoFit/>
          </a:bodyPr>
          <a:lstStyle/>
          <a:p>
            <a:pPr>
              <a:lnSpc>
                <a:spcPts val="12284"/>
              </a:lnSpc>
            </a:pPr>
            <a:r>
              <a:rPr lang="en-US" sz="10410" dirty="0">
                <a:solidFill>
                  <a:srgbClr val="0A4247"/>
                </a:solidFill>
                <a:latin typeface="HK Grotesk Bold"/>
              </a:rPr>
              <a:t>Protein Folding 101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0D7D9"/>
        </a:solidFill>
        <a:effectLst/>
      </p:bgPr>
    </p:bg>
    <p:spTree>
      <p:nvGrpSpPr>
        <p:cNvPr id="1" name=""/>
        <p:cNvGrpSpPr/>
        <p:nvPr/>
      </p:nvGrpSpPr>
      <p:grpSpPr>
        <a:xfrm>
          <a:off x="0" y="0"/>
          <a:ext cx="0" cy="0"/>
          <a:chOff x="0" y="0"/>
          <a:chExt cx="0" cy="0"/>
        </a:xfrm>
      </p:grpSpPr>
      <p:sp>
        <p:nvSpPr>
          <p:cNvPr id="2" name="Freeform 2"/>
          <p:cNvSpPr/>
          <p:nvPr/>
        </p:nvSpPr>
        <p:spPr>
          <a:xfrm rot="-2700000">
            <a:off x="15478544" y="-1101260"/>
            <a:ext cx="4209775" cy="4074702"/>
          </a:xfrm>
          <a:custGeom>
            <a:avLst/>
            <a:gdLst/>
            <a:ahLst/>
            <a:cxnLst/>
            <a:rect l="l" t="t" r="r" b="b"/>
            <a:pathLst>
              <a:path w="4209775" h="4074702">
                <a:moveTo>
                  <a:pt x="0" y="0"/>
                </a:moveTo>
                <a:lnTo>
                  <a:pt x="4209775" y="0"/>
                </a:lnTo>
                <a:lnTo>
                  <a:pt x="4209775" y="4074702"/>
                </a:lnTo>
                <a:lnTo>
                  <a:pt x="0" y="4074702"/>
                </a:lnTo>
                <a:lnTo>
                  <a:pt x="0" y="0"/>
                </a:lnTo>
                <a:close/>
              </a:path>
            </a:pathLst>
          </a:custGeom>
          <a:blipFill>
            <a:blip r:embed="rId2"/>
            <a:stretch>
              <a:fillRect l="-32343" t="-90472" r="-30903" b="-62515"/>
            </a:stretch>
          </a:blipFill>
        </p:spPr>
      </p:sp>
      <p:sp>
        <p:nvSpPr>
          <p:cNvPr id="3" name="Freeform 3"/>
          <p:cNvSpPr/>
          <p:nvPr/>
        </p:nvSpPr>
        <p:spPr>
          <a:xfrm>
            <a:off x="289017" y="289017"/>
            <a:ext cx="739683" cy="739683"/>
          </a:xfrm>
          <a:custGeom>
            <a:avLst/>
            <a:gdLst/>
            <a:ahLst/>
            <a:cxnLst/>
            <a:rect l="l" t="t" r="r" b="b"/>
            <a:pathLst>
              <a:path w="739683" h="739683">
                <a:moveTo>
                  <a:pt x="0" y="0"/>
                </a:moveTo>
                <a:lnTo>
                  <a:pt x="739683" y="0"/>
                </a:lnTo>
                <a:lnTo>
                  <a:pt x="739683" y="739683"/>
                </a:lnTo>
                <a:lnTo>
                  <a:pt x="0" y="739683"/>
                </a:lnTo>
                <a:lnTo>
                  <a:pt x="0" y="0"/>
                </a:lnTo>
                <a:close/>
              </a:path>
            </a:pathLst>
          </a:custGeom>
          <a:blipFill>
            <a:blip r:embed="rId3"/>
            <a:stretch>
              <a:fillRect/>
            </a:stretch>
          </a:blipFill>
        </p:spPr>
      </p:sp>
      <p:grpSp>
        <p:nvGrpSpPr>
          <p:cNvPr id="4" name="Group 4"/>
          <p:cNvGrpSpPr/>
          <p:nvPr/>
        </p:nvGrpSpPr>
        <p:grpSpPr>
          <a:xfrm>
            <a:off x="1028700" y="4375219"/>
            <a:ext cx="3912306" cy="4887661"/>
            <a:chOff x="0" y="0"/>
            <a:chExt cx="752741" cy="940403"/>
          </a:xfrm>
        </p:grpSpPr>
        <p:sp>
          <p:nvSpPr>
            <p:cNvPr id="5" name="Freeform 5"/>
            <p:cNvSpPr/>
            <p:nvPr/>
          </p:nvSpPr>
          <p:spPr>
            <a:xfrm>
              <a:off x="0" y="0"/>
              <a:ext cx="752741" cy="940403"/>
            </a:xfrm>
            <a:custGeom>
              <a:avLst/>
              <a:gdLst/>
              <a:ahLst/>
              <a:cxnLst/>
              <a:rect l="l" t="t" r="r" b="b"/>
              <a:pathLst>
                <a:path w="752741" h="940403">
                  <a:moveTo>
                    <a:pt x="0" y="0"/>
                  </a:moveTo>
                  <a:lnTo>
                    <a:pt x="752741" y="0"/>
                  </a:lnTo>
                  <a:lnTo>
                    <a:pt x="752741" y="940403"/>
                  </a:lnTo>
                  <a:lnTo>
                    <a:pt x="0" y="940403"/>
                  </a:lnTo>
                  <a:close/>
                </a:path>
              </a:pathLst>
            </a:custGeom>
            <a:solidFill>
              <a:srgbClr val="4D1354">
                <a:alpha val="12941"/>
              </a:srgbClr>
            </a:solidFill>
          </p:spPr>
        </p:sp>
        <p:sp>
          <p:nvSpPr>
            <p:cNvPr id="6" name="TextBox 6"/>
            <p:cNvSpPr txBox="1"/>
            <p:nvPr/>
          </p:nvSpPr>
          <p:spPr>
            <a:xfrm>
              <a:off x="0" y="-47625"/>
              <a:ext cx="752741" cy="988028"/>
            </a:xfrm>
            <a:prstGeom prst="rect">
              <a:avLst/>
            </a:prstGeom>
          </p:spPr>
          <p:txBody>
            <a:bodyPr lIns="69538" tIns="69538" rIns="69538" bIns="69538" rtlCol="0" anchor="ctr"/>
            <a:lstStyle/>
            <a:p>
              <a:pPr algn="ctr">
                <a:lnSpc>
                  <a:spcPts val="3738"/>
                </a:lnSpc>
              </a:pPr>
              <a:endParaRPr/>
            </a:p>
          </p:txBody>
        </p:sp>
      </p:grpSp>
      <p:sp>
        <p:nvSpPr>
          <p:cNvPr id="7" name="AutoShape 7"/>
          <p:cNvSpPr/>
          <p:nvPr/>
        </p:nvSpPr>
        <p:spPr>
          <a:xfrm flipV="1">
            <a:off x="3306136" y="7493700"/>
            <a:ext cx="6519" cy="597345"/>
          </a:xfrm>
          <a:prstGeom prst="line">
            <a:avLst/>
          </a:prstGeom>
          <a:ln w="9525" cap="flat">
            <a:solidFill>
              <a:srgbClr val="000000"/>
            </a:solidFill>
            <a:prstDash val="solid"/>
            <a:headEnd type="none" w="sm" len="sm"/>
            <a:tailEnd type="none" w="sm" len="sm"/>
          </a:ln>
        </p:spPr>
      </p:sp>
      <p:sp>
        <p:nvSpPr>
          <p:cNvPr id="8" name="Freeform 8"/>
          <p:cNvSpPr/>
          <p:nvPr/>
        </p:nvSpPr>
        <p:spPr>
          <a:xfrm>
            <a:off x="2402718" y="7203221"/>
            <a:ext cx="596469" cy="596469"/>
          </a:xfrm>
          <a:custGeom>
            <a:avLst/>
            <a:gdLst/>
            <a:ahLst/>
            <a:cxnLst/>
            <a:rect l="l" t="t" r="r" b="b"/>
            <a:pathLst>
              <a:path w="596469" h="596469">
                <a:moveTo>
                  <a:pt x="0" y="0"/>
                </a:moveTo>
                <a:lnTo>
                  <a:pt x="596469" y="0"/>
                </a:lnTo>
                <a:lnTo>
                  <a:pt x="596469" y="596470"/>
                </a:lnTo>
                <a:lnTo>
                  <a:pt x="0" y="5964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27313" y="5629220"/>
            <a:ext cx="2515080" cy="3116568"/>
          </a:xfrm>
          <a:custGeom>
            <a:avLst/>
            <a:gdLst/>
            <a:ahLst/>
            <a:cxnLst/>
            <a:rect l="l" t="t" r="r" b="b"/>
            <a:pathLst>
              <a:path w="2515080" h="3116568">
                <a:moveTo>
                  <a:pt x="0" y="0"/>
                </a:moveTo>
                <a:lnTo>
                  <a:pt x="2515080" y="0"/>
                </a:lnTo>
                <a:lnTo>
                  <a:pt x="2515080" y="3116568"/>
                </a:lnTo>
                <a:lnTo>
                  <a:pt x="0" y="3116568"/>
                </a:lnTo>
                <a:lnTo>
                  <a:pt x="0" y="0"/>
                </a:lnTo>
                <a:close/>
              </a:path>
            </a:pathLst>
          </a:custGeom>
          <a:blipFill>
            <a:blip r:embed="rId6">
              <a:extLst>
                <a:ext uri="{96DAC541-7B7A-43D3-8B79-37D633B846F1}">
                  <asvg:svgBlip xmlns:asvg="http://schemas.microsoft.com/office/drawing/2016/SVG/main" r:embed="rId7"/>
                </a:ext>
              </a:extLst>
            </a:blip>
            <a:stretch>
              <a:fillRect l="-37169" r="-88644"/>
            </a:stretch>
          </a:blipFill>
        </p:spPr>
      </p:sp>
      <p:sp>
        <p:nvSpPr>
          <p:cNvPr id="10" name="AutoShape 10"/>
          <p:cNvSpPr/>
          <p:nvPr/>
        </p:nvSpPr>
        <p:spPr>
          <a:xfrm>
            <a:off x="2094401" y="6426061"/>
            <a:ext cx="0" cy="1061166"/>
          </a:xfrm>
          <a:prstGeom prst="line">
            <a:avLst/>
          </a:prstGeom>
          <a:ln w="9525" cap="flat">
            <a:solidFill>
              <a:srgbClr val="000000"/>
            </a:solidFill>
            <a:prstDash val="solid"/>
            <a:headEnd type="none" w="sm" len="sm"/>
            <a:tailEnd type="none" w="sm" len="sm"/>
          </a:ln>
        </p:spPr>
      </p:sp>
      <p:sp>
        <p:nvSpPr>
          <p:cNvPr id="11" name="AutoShape 11"/>
          <p:cNvSpPr/>
          <p:nvPr/>
        </p:nvSpPr>
        <p:spPr>
          <a:xfrm flipV="1">
            <a:off x="2711035" y="6292538"/>
            <a:ext cx="6519" cy="597345"/>
          </a:xfrm>
          <a:prstGeom prst="line">
            <a:avLst/>
          </a:prstGeom>
          <a:ln w="9525" cap="flat">
            <a:solidFill>
              <a:srgbClr val="000000"/>
            </a:solidFill>
            <a:prstDash val="solid"/>
            <a:headEnd type="none" w="sm" len="sm"/>
            <a:tailEnd type="none" w="sm" len="sm"/>
          </a:ln>
        </p:spPr>
      </p:sp>
      <p:sp>
        <p:nvSpPr>
          <p:cNvPr id="12" name="AutoShape 12"/>
          <p:cNvSpPr/>
          <p:nvPr/>
        </p:nvSpPr>
        <p:spPr>
          <a:xfrm flipH="1">
            <a:off x="2711035" y="7025574"/>
            <a:ext cx="0" cy="1060759"/>
          </a:xfrm>
          <a:prstGeom prst="line">
            <a:avLst/>
          </a:prstGeom>
          <a:ln w="9525" cap="flat">
            <a:solidFill>
              <a:srgbClr val="000000"/>
            </a:solidFill>
            <a:prstDash val="solid"/>
            <a:headEnd type="none" w="sm" len="sm"/>
            <a:tailEnd type="none" w="sm" len="sm"/>
          </a:ln>
        </p:spPr>
      </p:sp>
      <p:sp>
        <p:nvSpPr>
          <p:cNvPr id="13" name="AutoShape 13"/>
          <p:cNvSpPr/>
          <p:nvPr/>
        </p:nvSpPr>
        <p:spPr>
          <a:xfrm flipH="1">
            <a:off x="2711035" y="8086334"/>
            <a:ext cx="473208" cy="0"/>
          </a:xfrm>
          <a:prstGeom prst="line">
            <a:avLst/>
          </a:prstGeom>
          <a:ln w="9525" cap="flat">
            <a:solidFill>
              <a:srgbClr val="000000"/>
            </a:solidFill>
            <a:prstDash val="solid"/>
            <a:headEnd type="none" w="sm" len="sm"/>
            <a:tailEnd type="none" w="sm" len="sm"/>
          </a:ln>
        </p:spPr>
      </p:sp>
      <p:sp>
        <p:nvSpPr>
          <p:cNvPr id="14" name="AutoShape 14"/>
          <p:cNvSpPr/>
          <p:nvPr/>
        </p:nvSpPr>
        <p:spPr>
          <a:xfrm>
            <a:off x="2711035" y="7475945"/>
            <a:ext cx="576304" cy="0"/>
          </a:xfrm>
          <a:prstGeom prst="line">
            <a:avLst/>
          </a:prstGeom>
          <a:ln w="9525" cap="flat">
            <a:solidFill>
              <a:srgbClr val="000000"/>
            </a:solidFill>
            <a:prstDash val="solid"/>
            <a:headEnd type="none" w="sm" len="sm"/>
            <a:tailEnd type="none" w="sm" len="sm"/>
          </a:ln>
        </p:spPr>
      </p:sp>
      <p:sp>
        <p:nvSpPr>
          <p:cNvPr id="15" name="AutoShape 15"/>
          <p:cNvSpPr/>
          <p:nvPr/>
        </p:nvSpPr>
        <p:spPr>
          <a:xfrm flipH="1">
            <a:off x="2717554" y="6292538"/>
            <a:ext cx="1199725" cy="0"/>
          </a:xfrm>
          <a:prstGeom prst="line">
            <a:avLst/>
          </a:prstGeom>
          <a:ln w="9525" cap="flat">
            <a:solidFill>
              <a:srgbClr val="000000"/>
            </a:solidFill>
            <a:prstDash val="solid"/>
            <a:headEnd type="none" w="sm" len="sm"/>
            <a:tailEnd type="none" w="sm" len="sm"/>
          </a:ln>
        </p:spPr>
      </p:sp>
      <p:sp>
        <p:nvSpPr>
          <p:cNvPr id="16" name="Freeform 16"/>
          <p:cNvSpPr/>
          <p:nvPr/>
        </p:nvSpPr>
        <p:spPr>
          <a:xfrm>
            <a:off x="1958709" y="6154677"/>
            <a:ext cx="271383" cy="271383"/>
          </a:xfrm>
          <a:custGeom>
            <a:avLst/>
            <a:gdLst/>
            <a:ahLst/>
            <a:cxnLst/>
            <a:rect l="l" t="t" r="r" b="b"/>
            <a:pathLst>
              <a:path w="271383" h="271383">
                <a:moveTo>
                  <a:pt x="0" y="0"/>
                </a:moveTo>
                <a:lnTo>
                  <a:pt x="271383" y="0"/>
                </a:lnTo>
                <a:lnTo>
                  <a:pt x="271383" y="271384"/>
                </a:lnTo>
                <a:lnTo>
                  <a:pt x="0" y="2713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2575344" y="7950642"/>
            <a:ext cx="271383" cy="271383"/>
          </a:xfrm>
          <a:custGeom>
            <a:avLst/>
            <a:gdLst/>
            <a:ahLst/>
            <a:cxnLst/>
            <a:rect l="l" t="t" r="r" b="b"/>
            <a:pathLst>
              <a:path w="271383" h="271383">
                <a:moveTo>
                  <a:pt x="0" y="0"/>
                </a:moveTo>
                <a:lnTo>
                  <a:pt x="271383" y="0"/>
                </a:lnTo>
                <a:lnTo>
                  <a:pt x="271383" y="271384"/>
                </a:lnTo>
                <a:lnTo>
                  <a:pt x="0" y="2713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3184243" y="7950642"/>
            <a:ext cx="271383" cy="271383"/>
          </a:xfrm>
          <a:custGeom>
            <a:avLst/>
            <a:gdLst/>
            <a:ahLst/>
            <a:cxnLst/>
            <a:rect l="l" t="t" r="r" b="b"/>
            <a:pathLst>
              <a:path w="271383" h="271383">
                <a:moveTo>
                  <a:pt x="0" y="0"/>
                </a:moveTo>
                <a:lnTo>
                  <a:pt x="271384" y="0"/>
                </a:lnTo>
                <a:lnTo>
                  <a:pt x="271384" y="271384"/>
                </a:lnTo>
                <a:lnTo>
                  <a:pt x="0" y="2713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Freeform 19"/>
          <p:cNvSpPr/>
          <p:nvPr/>
        </p:nvSpPr>
        <p:spPr>
          <a:xfrm>
            <a:off x="3185726" y="7345016"/>
            <a:ext cx="271383" cy="271383"/>
          </a:xfrm>
          <a:custGeom>
            <a:avLst/>
            <a:gdLst/>
            <a:ahLst/>
            <a:cxnLst/>
            <a:rect l="l" t="t" r="r" b="b"/>
            <a:pathLst>
              <a:path w="271383" h="271383">
                <a:moveTo>
                  <a:pt x="0" y="0"/>
                </a:moveTo>
                <a:lnTo>
                  <a:pt x="271384" y="0"/>
                </a:lnTo>
                <a:lnTo>
                  <a:pt x="271384" y="271384"/>
                </a:lnTo>
                <a:lnTo>
                  <a:pt x="0" y="2713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Freeform 20"/>
          <p:cNvSpPr/>
          <p:nvPr/>
        </p:nvSpPr>
        <p:spPr>
          <a:xfrm>
            <a:off x="1958709" y="6754191"/>
            <a:ext cx="271383" cy="271383"/>
          </a:xfrm>
          <a:custGeom>
            <a:avLst/>
            <a:gdLst/>
            <a:ahLst/>
            <a:cxnLst/>
            <a:rect l="l" t="t" r="r" b="b"/>
            <a:pathLst>
              <a:path w="271383" h="271383">
                <a:moveTo>
                  <a:pt x="0" y="0"/>
                </a:moveTo>
                <a:lnTo>
                  <a:pt x="271383" y="0"/>
                </a:lnTo>
                <a:lnTo>
                  <a:pt x="271383" y="271383"/>
                </a:lnTo>
                <a:lnTo>
                  <a:pt x="0" y="2713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a:off x="2575344" y="6754191"/>
            <a:ext cx="271383" cy="271383"/>
          </a:xfrm>
          <a:custGeom>
            <a:avLst/>
            <a:gdLst/>
            <a:ahLst/>
            <a:cxnLst/>
            <a:rect l="l" t="t" r="r" b="b"/>
            <a:pathLst>
              <a:path w="271383" h="271383">
                <a:moveTo>
                  <a:pt x="0" y="0"/>
                </a:moveTo>
                <a:lnTo>
                  <a:pt x="271383" y="0"/>
                </a:lnTo>
                <a:lnTo>
                  <a:pt x="271383" y="271383"/>
                </a:lnTo>
                <a:lnTo>
                  <a:pt x="0" y="2713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AutoShape 22"/>
          <p:cNvSpPr/>
          <p:nvPr/>
        </p:nvSpPr>
        <p:spPr>
          <a:xfrm flipH="1">
            <a:off x="2094401" y="7487227"/>
            <a:ext cx="616635" cy="0"/>
          </a:xfrm>
          <a:prstGeom prst="line">
            <a:avLst/>
          </a:prstGeom>
          <a:ln w="9525" cap="flat">
            <a:solidFill>
              <a:srgbClr val="000000"/>
            </a:solidFill>
            <a:prstDash val="solid"/>
            <a:headEnd type="none" w="sm" len="sm"/>
            <a:tailEnd type="none" w="sm" len="sm"/>
          </a:ln>
        </p:spPr>
      </p:sp>
      <p:sp>
        <p:nvSpPr>
          <p:cNvPr id="23" name="Freeform 23"/>
          <p:cNvSpPr/>
          <p:nvPr/>
        </p:nvSpPr>
        <p:spPr>
          <a:xfrm>
            <a:off x="1958709" y="7351535"/>
            <a:ext cx="271383" cy="271383"/>
          </a:xfrm>
          <a:custGeom>
            <a:avLst/>
            <a:gdLst/>
            <a:ahLst/>
            <a:cxnLst/>
            <a:rect l="l" t="t" r="r" b="b"/>
            <a:pathLst>
              <a:path w="271383" h="271383">
                <a:moveTo>
                  <a:pt x="0" y="0"/>
                </a:moveTo>
                <a:lnTo>
                  <a:pt x="271383" y="0"/>
                </a:lnTo>
                <a:lnTo>
                  <a:pt x="271383" y="271384"/>
                </a:lnTo>
                <a:lnTo>
                  <a:pt x="0" y="2713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4" name="Freeform 24"/>
          <p:cNvSpPr/>
          <p:nvPr/>
        </p:nvSpPr>
        <p:spPr>
          <a:xfrm>
            <a:off x="2575344" y="7351535"/>
            <a:ext cx="271383" cy="271383"/>
          </a:xfrm>
          <a:custGeom>
            <a:avLst/>
            <a:gdLst/>
            <a:ahLst/>
            <a:cxnLst/>
            <a:rect l="l" t="t" r="r" b="b"/>
            <a:pathLst>
              <a:path w="271383" h="271383">
                <a:moveTo>
                  <a:pt x="0" y="0"/>
                </a:moveTo>
                <a:lnTo>
                  <a:pt x="271383" y="0"/>
                </a:lnTo>
                <a:lnTo>
                  <a:pt x="271383" y="271384"/>
                </a:lnTo>
                <a:lnTo>
                  <a:pt x="0" y="2713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Freeform 25"/>
          <p:cNvSpPr/>
          <p:nvPr/>
        </p:nvSpPr>
        <p:spPr>
          <a:xfrm>
            <a:off x="2581863" y="6156846"/>
            <a:ext cx="271383" cy="271383"/>
          </a:xfrm>
          <a:custGeom>
            <a:avLst/>
            <a:gdLst/>
            <a:ahLst/>
            <a:cxnLst/>
            <a:rect l="l" t="t" r="r" b="b"/>
            <a:pathLst>
              <a:path w="271383" h="271383">
                <a:moveTo>
                  <a:pt x="0" y="0"/>
                </a:moveTo>
                <a:lnTo>
                  <a:pt x="271383" y="0"/>
                </a:lnTo>
                <a:lnTo>
                  <a:pt x="271383" y="271384"/>
                </a:lnTo>
                <a:lnTo>
                  <a:pt x="0" y="2713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6" name="Freeform 26"/>
          <p:cNvSpPr/>
          <p:nvPr/>
        </p:nvSpPr>
        <p:spPr>
          <a:xfrm>
            <a:off x="3158167" y="6156846"/>
            <a:ext cx="271383" cy="271383"/>
          </a:xfrm>
          <a:custGeom>
            <a:avLst/>
            <a:gdLst/>
            <a:ahLst/>
            <a:cxnLst/>
            <a:rect l="l" t="t" r="r" b="b"/>
            <a:pathLst>
              <a:path w="271383" h="271383">
                <a:moveTo>
                  <a:pt x="0" y="0"/>
                </a:moveTo>
                <a:lnTo>
                  <a:pt x="271383" y="0"/>
                </a:lnTo>
                <a:lnTo>
                  <a:pt x="271383" y="271384"/>
                </a:lnTo>
                <a:lnTo>
                  <a:pt x="0" y="2713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a:off x="3781588" y="6161609"/>
            <a:ext cx="271383" cy="271383"/>
          </a:xfrm>
          <a:custGeom>
            <a:avLst/>
            <a:gdLst/>
            <a:ahLst/>
            <a:cxnLst/>
            <a:rect l="l" t="t" r="r" b="b"/>
            <a:pathLst>
              <a:path w="271383" h="271383">
                <a:moveTo>
                  <a:pt x="0" y="0"/>
                </a:moveTo>
                <a:lnTo>
                  <a:pt x="271383" y="0"/>
                </a:lnTo>
                <a:lnTo>
                  <a:pt x="271383" y="271383"/>
                </a:lnTo>
                <a:lnTo>
                  <a:pt x="0" y="2713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8" name="Freeform 28"/>
          <p:cNvSpPr/>
          <p:nvPr/>
        </p:nvSpPr>
        <p:spPr>
          <a:xfrm>
            <a:off x="6493581" y="4375219"/>
            <a:ext cx="5108702" cy="4883081"/>
          </a:xfrm>
          <a:custGeom>
            <a:avLst/>
            <a:gdLst/>
            <a:ahLst/>
            <a:cxnLst/>
            <a:rect l="l" t="t" r="r" b="b"/>
            <a:pathLst>
              <a:path w="5108702" h="4883081">
                <a:moveTo>
                  <a:pt x="0" y="0"/>
                </a:moveTo>
                <a:lnTo>
                  <a:pt x="5108703" y="0"/>
                </a:lnTo>
                <a:lnTo>
                  <a:pt x="5108703" y="4883081"/>
                </a:lnTo>
                <a:lnTo>
                  <a:pt x="0" y="4883081"/>
                </a:lnTo>
                <a:lnTo>
                  <a:pt x="0" y="0"/>
                </a:lnTo>
                <a:close/>
              </a:path>
            </a:pathLst>
          </a:custGeom>
          <a:blipFill>
            <a:blip r:embed="rId10"/>
            <a:stretch>
              <a:fillRect/>
            </a:stretch>
          </a:blipFill>
        </p:spPr>
      </p:sp>
      <p:sp>
        <p:nvSpPr>
          <p:cNvPr id="29" name="TextBox 29"/>
          <p:cNvSpPr txBox="1"/>
          <p:nvPr/>
        </p:nvSpPr>
        <p:spPr>
          <a:xfrm>
            <a:off x="1028700" y="4615876"/>
            <a:ext cx="3912306" cy="727594"/>
          </a:xfrm>
          <a:prstGeom prst="rect">
            <a:avLst/>
          </a:prstGeom>
        </p:spPr>
        <p:txBody>
          <a:bodyPr lIns="0" tIns="0" rIns="0" bIns="0" rtlCol="0" anchor="t">
            <a:spAutoFit/>
          </a:bodyPr>
          <a:lstStyle/>
          <a:p>
            <a:pPr algn="ctr">
              <a:lnSpc>
                <a:spcPts val="3359"/>
              </a:lnSpc>
            </a:pPr>
            <a:r>
              <a:rPr lang="en-US" sz="2400">
                <a:solidFill>
                  <a:srgbClr val="0A4247"/>
                </a:solidFill>
                <a:latin typeface="HK Grotesk Bold"/>
              </a:rPr>
              <a:t>Sampling with collisions*</a:t>
            </a:r>
          </a:p>
          <a:p>
            <a:pPr algn="ctr">
              <a:lnSpc>
                <a:spcPts val="2520"/>
              </a:lnSpc>
              <a:spcBef>
                <a:spcPct val="0"/>
              </a:spcBef>
            </a:pPr>
            <a:r>
              <a:rPr lang="en-US" sz="1800">
                <a:solidFill>
                  <a:srgbClr val="FFFFFF"/>
                </a:solidFill>
                <a:latin typeface="HK Grotesk"/>
              </a:rPr>
              <a:t>Counts the number of </a:t>
            </a:r>
            <a:r>
              <a:rPr lang="en-US" sz="1800">
                <a:solidFill>
                  <a:srgbClr val="FFFFFF"/>
                </a:solidFill>
                <a:latin typeface="HK Grotesk Bold"/>
              </a:rPr>
              <a:t>collisions</a:t>
            </a:r>
          </a:p>
        </p:txBody>
      </p:sp>
      <p:sp>
        <p:nvSpPr>
          <p:cNvPr id="30" name="TextBox 30"/>
          <p:cNvSpPr txBox="1"/>
          <p:nvPr/>
        </p:nvSpPr>
        <p:spPr>
          <a:xfrm>
            <a:off x="1028700" y="1047750"/>
            <a:ext cx="11697184" cy="1525946"/>
          </a:xfrm>
          <a:prstGeom prst="rect">
            <a:avLst/>
          </a:prstGeom>
        </p:spPr>
        <p:txBody>
          <a:bodyPr lIns="0" tIns="0" rIns="0" bIns="0" rtlCol="0" anchor="t">
            <a:spAutoFit/>
          </a:bodyPr>
          <a:lstStyle/>
          <a:p>
            <a:pPr>
              <a:lnSpc>
                <a:spcPts val="12284"/>
              </a:lnSpc>
            </a:pPr>
            <a:r>
              <a:rPr lang="en-US" sz="10410">
                <a:solidFill>
                  <a:srgbClr val="0A4247"/>
                </a:solidFill>
                <a:latin typeface="HK Grotesk Bold"/>
              </a:rPr>
              <a:t>Experiment</a:t>
            </a:r>
          </a:p>
        </p:txBody>
      </p:sp>
      <p:sp>
        <p:nvSpPr>
          <p:cNvPr id="31" name="TextBox 31"/>
          <p:cNvSpPr txBox="1"/>
          <p:nvPr/>
        </p:nvSpPr>
        <p:spPr>
          <a:xfrm>
            <a:off x="1028700" y="2508308"/>
            <a:ext cx="12222843" cy="701609"/>
          </a:xfrm>
          <a:prstGeom prst="rect">
            <a:avLst/>
          </a:prstGeom>
        </p:spPr>
        <p:txBody>
          <a:bodyPr lIns="0" tIns="0" rIns="0" bIns="0" rtlCol="0" anchor="t">
            <a:spAutoFit/>
          </a:bodyPr>
          <a:lstStyle/>
          <a:p>
            <a:pPr>
              <a:lnSpc>
                <a:spcPts val="2800"/>
              </a:lnSpc>
            </a:pPr>
            <a:r>
              <a:rPr lang="en-US" sz="2000">
                <a:solidFill>
                  <a:srgbClr val="0A4247"/>
                </a:solidFill>
                <a:latin typeface="HK Grotesk Bold"/>
              </a:rPr>
              <a:t>Collision sampling on a 2D and 3D grid.  Randomly folded 1000 samples for protein for lengths </a:t>
            </a:r>
          </a:p>
          <a:p>
            <a:pPr>
              <a:lnSpc>
                <a:spcPts val="2800"/>
              </a:lnSpc>
              <a:spcBef>
                <a:spcPct val="0"/>
              </a:spcBef>
            </a:pPr>
            <a:r>
              <a:rPr lang="en-US" sz="2000">
                <a:solidFill>
                  <a:srgbClr val="0A4247"/>
                </a:solidFill>
                <a:latin typeface="HK Grotesk Bold"/>
              </a:rPr>
              <a:t>n ∈ {5, 10, 15...195, 200}. </a:t>
            </a:r>
          </a:p>
        </p:txBody>
      </p:sp>
      <p:sp>
        <p:nvSpPr>
          <p:cNvPr id="32" name="TextBox 32"/>
          <p:cNvSpPr txBox="1"/>
          <p:nvPr/>
        </p:nvSpPr>
        <p:spPr>
          <a:xfrm>
            <a:off x="17259300" y="9258300"/>
            <a:ext cx="510945" cy="444669"/>
          </a:xfrm>
          <a:prstGeom prst="rect">
            <a:avLst/>
          </a:prstGeom>
        </p:spPr>
        <p:txBody>
          <a:bodyPr lIns="0" tIns="0" rIns="0" bIns="0" rtlCol="0" anchor="t">
            <a:spAutoFit/>
          </a:bodyPr>
          <a:lstStyle/>
          <a:p>
            <a:pPr marL="0" lvl="0" indent="0" algn="l">
              <a:lnSpc>
                <a:spcPts val="3449"/>
              </a:lnSpc>
              <a:spcBef>
                <a:spcPct val="0"/>
              </a:spcBef>
            </a:pPr>
            <a:r>
              <a:rPr lang="en-US" sz="2923">
                <a:solidFill>
                  <a:srgbClr val="0A4247">
                    <a:alpha val="36863"/>
                  </a:srgbClr>
                </a:solidFill>
                <a:latin typeface="HK Grotesk Bold"/>
              </a:rPr>
              <a:t>18</a:t>
            </a:r>
          </a:p>
        </p:txBody>
      </p:sp>
      <p:sp>
        <p:nvSpPr>
          <p:cNvPr id="33" name="TextBox 33"/>
          <p:cNvSpPr txBox="1"/>
          <p:nvPr/>
        </p:nvSpPr>
        <p:spPr>
          <a:xfrm>
            <a:off x="6493581" y="9442534"/>
            <a:ext cx="6757961" cy="950838"/>
          </a:xfrm>
          <a:prstGeom prst="rect">
            <a:avLst/>
          </a:prstGeom>
        </p:spPr>
        <p:txBody>
          <a:bodyPr lIns="0" tIns="0" rIns="0" bIns="0" rtlCol="0" anchor="t">
            <a:spAutoFit/>
          </a:bodyPr>
          <a:lstStyle/>
          <a:p>
            <a:pPr>
              <a:lnSpc>
                <a:spcPts val="2520"/>
              </a:lnSpc>
            </a:pPr>
            <a:r>
              <a:rPr lang="en-US" sz="1800" dirty="0">
                <a:solidFill>
                  <a:srgbClr val="0A4247"/>
                </a:solidFill>
                <a:latin typeface="HK Grotesk Bold"/>
              </a:rPr>
              <a:t>The chance of randomly sampling a zero-collision conformation drops exponentially in n. Figure from Jansen et al., (2023).</a:t>
            </a:r>
          </a:p>
          <a:p>
            <a:pPr>
              <a:lnSpc>
                <a:spcPts val="2520"/>
              </a:lnSpc>
              <a:spcBef>
                <a:spcPct val="0"/>
              </a:spcBef>
            </a:pPr>
            <a:endParaRPr lang="en-US" sz="1800" dirty="0">
              <a:solidFill>
                <a:srgbClr val="0A4247"/>
              </a:solidFill>
              <a:latin typeface="HK Grotesk Bold"/>
            </a:endParaRPr>
          </a:p>
        </p:txBody>
      </p:sp>
      <p:sp>
        <p:nvSpPr>
          <p:cNvPr id="34" name="TextBox 34"/>
          <p:cNvSpPr txBox="1"/>
          <p:nvPr/>
        </p:nvSpPr>
        <p:spPr>
          <a:xfrm>
            <a:off x="1028700" y="9373454"/>
            <a:ext cx="3912306" cy="620931"/>
          </a:xfrm>
          <a:prstGeom prst="rect">
            <a:avLst/>
          </a:prstGeom>
        </p:spPr>
        <p:txBody>
          <a:bodyPr lIns="0" tIns="0" rIns="0" bIns="0" rtlCol="0" anchor="t">
            <a:spAutoFit/>
          </a:bodyPr>
          <a:lstStyle/>
          <a:p>
            <a:pPr>
              <a:lnSpc>
                <a:spcPts val="2520"/>
              </a:lnSpc>
              <a:spcBef>
                <a:spcPct val="0"/>
              </a:spcBef>
            </a:pPr>
            <a:r>
              <a:rPr lang="en-US" sz="1800">
                <a:solidFill>
                  <a:srgbClr val="0A4247"/>
                </a:solidFill>
                <a:latin typeface="HK Grotesk Bold"/>
              </a:rPr>
              <a:t>number of collisions increase as number of amino acids increases</a:t>
            </a:r>
          </a:p>
        </p:txBody>
      </p:sp>
      <p:sp>
        <p:nvSpPr>
          <p:cNvPr id="35" name="Tekstvak 34">
            <a:extLst>
              <a:ext uri="{FF2B5EF4-FFF2-40B4-BE49-F238E27FC236}">
                <a16:creationId xmlns:a16="http://schemas.microsoft.com/office/drawing/2014/main" id="{10195422-FEE7-1A5B-2B98-FFEA8F236A30}"/>
              </a:ext>
            </a:extLst>
          </p:cNvPr>
          <p:cNvSpPr txBox="1"/>
          <p:nvPr/>
        </p:nvSpPr>
        <p:spPr>
          <a:xfrm>
            <a:off x="13657634" y="12490315"/>
            <a:ext cx="184731" cy="369332"/>
          </a:xfrm>
          <a:prstGeom prst="rect">
            <a:avLst/>
          </a:prstGeom>
          <a:noFill/>
        </p:spPr>
        <p:txBody>
          <a:bodyPr wrap="none" rtlCol="0">
            <a:spAutoFit/>
          </a:bodyPr>
          <a:lstStyle/>
          <a:p>
            <a:endParaRPr lang="nl-N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3"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0D7D9"/>
        </a:solidFill>
        <a:effectLst/>
      </p:bgPr>
    </p:bg>
    <p:spTree>
      <p:nvGrpSpPr>
        <p:cNvPr id="1" name=""/>
        <p:cNvGrpSpPr/>
        <p:nvPr/>
      </p:nvGrpSpPr>
      <p:grpSpPr>
        <a:xfrm>
          <a:off x="0" y="0"/>
          <a:ext cx="0" cy="0"/>
          <a:chOff x="0" y="0"/>
          <a:chExt cx="0" cy="0"/>
        </a:xfrm>
      </p:grpSpPr>
      <p:sp>
        <p:nvSpPr>
          <p:cNvPr id="2" name="Freeform 2"/>
          <p:cNvSpPr/>
          <p:nvPr/>
        </p:nvSpPr>
        <p:spPr>
          <a:xfrm rot="-2700000">
            <a:off x="15478544" y="-1101260"/>
            <a:ext cx="4209775" cy="4074702"/>
          </a:xfrm>
          <a:custGeom>
            <a:avLst/>
            <a:gdLst/>
            <a:ahLst/>
            <a:cxnLst/>
            <a:rect l="l" t="t" r="r" b="b"/>
            <a:pathLst>
              <a:path w="4209775" h="4074702">
                <a:moveTo>
                  <a:pt x="0" y="0"/>
                </a:moveTo>
                <a:lnTo>
                  <a:pt x="4209775" y="0"/>
                </a:lnTo>
                <a:lnTo>
                  <a:pt x="4209775" y="4074702"/>
                </a:lnTo>
                <a:lnTo>
                  <a:pt x="0" y="4074702"/>
                </a:lnTo>
                <a:lnTo>
                  <a:pt x="0" y="0"/>
                </a:lnTo>
                <a:close/>
              </a:path>
            </a:pathLst>
          </a:custGeom>
          <a:blipFill>
            <a:blip r:embed="rId2"/>
            <a:stretch>
              <a:fillRect l="-32343" t="-90472" r="-30903" b="-62515"/>
            </a:stretch>
          </a:blipFill>
        </p:spPr>
      </p:sp>
      <p:sp>
        <p:nvSpPr>
          <p:cNvPr id="3" name="Freeform 3"/>
          <p:cNvSpPr/>
          <p:nvPr/>
        </p:nvSpPr>
        <p:spPr>
          <a:xfrm>
            <a:off x="289017" y="289017"/>
            <a:ext cx="739683" cy="739683"/>
          </a:xfrm>
          <a:custGeom>
            <a:avLst/>
            <a:gdLst/>
            <a:ahLst/>
            <a:cxnLst/>
            <a:rect l="l" t="t" r="r" b="b"/>
            <a:pathLst>
              <a:path w="739683" h="739683">
                <a:moveTo>
                  <a:pt x="0" y="0"/>
                </a:moveTo>
                <a:lnTo>
                  <a:pt x="739683" y="0"/>
                </a:lnTo>
                <a:lnTo>
                  <a:pt x="739683" y="739683"/>
                </a:lnTo>
                <a:lnTo>
                  <a:pt x="0" y="739683"/>
                </a:lnTo>
                <a:lnTo>
                  <a:pt x="0" y="0"/>
                </a:lnTo>
                <a:close/>
              </a:path>
            </a:pathLst>
          </a:custGeom>
          <a:blipFill>
            <a:blip r:embed="rId3"/>
            <a:stretch>
              <a:fillRect/>
            </a:stretch>
          </a:blipFill>
        </p:spPr>
      </p:sp>
      <p:grpSp>
        <p:nvGrpSpPr>
          <p:cNvPr id="4" name="Group 4"/>
          <p:cNvGrpSpPr/>
          <p:nvPr/>
        </p:nvGrpSpPr>
        <p:grpSpPr>
          <a:xfrm>
            <a:off x="1028700" y="4370639"/>
            <a:ext cx="3912306" cy="4887661"/>
            <a:chOff x="0" y="0"/>
            <a:chExt cx="752741" cy="940403"/>
          </a:xfrm>
        </p:grpSpPr>
        <p:sp>
          <p:nvSpPr>
            <p:cNvPr id="5" name="Freeform 5"/>
            <p:cNvSpPr/>
            <p:nvPr/>
          </p:nvSpPr>
          <p:spPr>
            <a:xfrm>
              <a:off x="0" y="0"/>
              <a:ext cx="752741" cy="940403"/>
            </a:xfrm>
            <a:custGeom>
              <a:avLst/>
              <a:gdLst/>
              <a:ahLst/>
              <a:cxnLst/>
              <a:rect l="l" t="t" r="r" b="b"/>
              <a:pathLst>
                <a:path w="752741" h="940403">
                  <a:moveTo>
                    <a:pt x="0" y="0"/>
                  </a:moveTo>
                  <a:lnTo>
                    <a:pt x="752741" y="0"/>
                  </a:lnTo>
                  <a:lnTo>
                    <a:pt x="752741" y="940403"/>
                  </a:lnTo>
                  <a:lnTo>
                    <a:pt x="0" y="940403"/>
                  </a:lnTo>
                  <a:close/>
                </a:path>
              </a:pathLst>
            </a:custGeom>
            <a:solidFill>
              <a:srgbClr val="4D1354">
                <a:alpha val="12941"/>
              </a:srgbClr>
            </a:solidFill>
          </p:spPr>
        </p:sp>
        <p:sp>
          <p:nvSpPr>
            <p:cNvPr id="6" name="TextBox 6"/>
            <p:cNvSpPr txBox="1"/>
            <p:nvPr/>
          </p:nvSpPr>
          <p:spPr>
            <a:xfrm>
              <a:off x="0" y="-47625"/>
              <a:ext cx="752741" cy="988028"/>
            </a:xfrm>
            <a:prstGeom prst="rect">
              <a:avLst/>
            </a:prstGeom>
          </p:spPr>
          <p:txBody>
            <a:bodyPr lIns="69538" tIns="69538" rIns="69538" bIns="69538" rtlCol="0" anchor="ctr"/>
            <a:lstStyle/>
            <a:p>
              <a:pPr algn="ctr">
                <a:lnSpc>
                  <a:spcPts val="3738"/>
                </a:lnSpc>
              </a:pPr>
              <a:endParaRPr/>
            </a:p>
          </p:txBody>
        </p:sp>
      </p:grpSp>
      <p:grpSp>
        <p:nvGrpSpPr>
          <p:cNvPr id="7" name="Group 7"/>
          <p:cNvGrpSpPr/>
          <p:nvPr/>
        </p:nvGrpSpPr>
        <p:grpSpPr>
          <a:xfrm>
            <a:off x="1727313" y="5544230"/>
            <a:ext cx="2515080" cy="3116568"/>
            <a:chOff x="0" y="0"/>
            <a:chExt cx="3353440" cy="4155424"/>
          </a:xfrm>
        </p:grpSpPr>
        <p:sp>
          <p:nvSpPr>
            <p:cNvPr id="8" name="AutoShape 8"/>
            <p:cNvSpPr/>
            <p:nvPr/>
          </p:nvSpPr>
          <p:spPr>
            <a:xfrm>
              <a:off x="1292517" y="1687303"/>
              <a:ext cx="768405" cy="0"/>
            </a:xfrm>
            <a:prstGeom prst="line">
              <a:avLst/>
            </a:prstGeom>
            <a:ln w="12700" cap="flat">
              <a:solidFill>
                <a:srgbClr val="000000"/>
              </a:solidFill>
              <a:prstDash val="solid"/>
              <a:headEnd type="none" w="sm" len="sm"/>
              <a:tailEnd type="none" w="sm" len="sm"/>
            </a:ln>
          </p:spPr>
        </p:sp>
        <p:sp>
          <p:nvSpPr>
            <p:cNvPr id="9" name="Freeform 9"/>
            <p:cNvSpPr/>
            <p:nvPr/>
          </p:nvSpPr>
          <p:spPr>
            <a:xfrm>
              <a:off x="0" y="0"/>
              <a:ext cx="3353440" cy="4155424"/>
            </a:xfrm>
            <a:custGeom>
              <a:avLst/>
              <a:gdLst/>
              <a:ahLst/>
              <a:cxnLst/>
              <a:rect l="l" t="t" r="r" b="b"/>
              <a:pathLst>
                <a:path w="3353440" h="4155424">
                  <a:moveTo>
                    <a:pt x="0" y="0"/>
                  </a:moveTo>
                  <a:lnTo>
                    <a:pt x="3353440" y="0"/>
                  </a:lnTo>
                  <a:lnTo>
                    <a:pt x="3353440" y="4155424"/>
                  </a:lnTo>
                  <a:lnTo>
                    <a:pt x="0" y="4155424"/>
                  </a:lnTo>
                  <a:lnTo>
                    <a:pt x="0" y="0"/>
                  </a:lnTo>
                  <a:close/>
                </a:path>
              </a:pathLst>
            </a:custGeom>
            <a:blipFill>
              <a:blip r:embed="rId4">
                <a:extLst>
                  <a:ext uri="{96DAC541-7B7A-43D3-8B79-37D633B846F1}">
                    <asvg:svgBlip xmlns:asvg="http://schemas.microsoft.com/office/drawing/2016/SVG/main" r:embed="rId5"/>
                  </a:ext>
                </a:extLst>
              </a:blip>
              <a:stretch>
                <a:fillRect l="-37169" r="-88644"/>
              </a:stretch>
            </a:blipFill>
          </p:spPr>
        </p:sp>
        <p:sp>
          <p:nvSpPr>
            <p:cNvPr id="10" name="AutoShape 10"/>
            <p:cNvSpPr/>
            <p:nvPr/>
          </p:nvSpPr>
          <p:spPr>
            <a:xfrm flipV="1">
              <a:off x="2086384" y="1772450"/>
              <a:ext cx="8692" cy="796459"/>
            </a:xfrm>
            <a:prstGeom prst="line">
              <a:avLst/>
            </a:prstGeom>
            <a:ln w="12700" cap="flat">
              <a:solidFill>
                <a:srgbClr val="000000"/>
              </a:solidFill>
              <a:prstDash val="solid"/>
              <a:headEnd type="none" w="sm" len="sm"/>
              <a:tailEnd type="none" w="sm" len="sm"/>
            </a:ln>
          </p:spPr>
        </p:sp>
        <p:sp>
          <p:nvSpPr>
            <p:cNvPr id="11" name="AutoShape 11"/>
            <p:cNvSpPr/>
            <p:nvPr/>
          </p:nvSpPr>
          <p:spPr>
            <a:xfrm flipV="1">
              <a:off x="495799" y="973370"/>
              <a:ext cx="8692" cy="796459"/>
            </a:xfrm>
            <a:prstGeom prst="line">
              <a:avLst/>
            </a:prstGeom>
            <a:ln w="12700" cap="flat">
              <a:solidFill>
                <a:srgbClr val="000000"/>
              </a:solidFill>
              <a:prstDash val="solid"/>
              <a:headEnd type="none" w="sm" len="sm"/>
              <a:tailEnd type="none" w="sm" len="sm"/>
            </a:ln>
          </p:spPr>
        </p:sp>
        <p:sp>
          <p:nvSpPr>
            <p:cNvPr id="12" name="AutoShape 12"/>
            <p:cNvSpPr/>
            <p:nvPr/>
          </p:nvSpPr>
          <p:spPr>
            <a:xfrm>
              <a:off x="484542" y="1861806"/>
              <a:ext cx="4908" cy="615537"/>
            </a:xfrm>
            <a:prstGeom prst="line">
              <a:avLst/>
            </a:prstGeom>
            <a:ln w="12700" cap="flat">
              <a:solidFill>
                <a:srgbClr val="000000"/>
              </a:solidFill>
              <a:prstDash val="solid"/>
              <a:headEnd type="none" w="sm" len="sm"/>
              <a:tailEnd type="none" w="sm" len="sm"/>
            </a:ln>
          </p:spPr>
        </p:sp>
        <p:sp>
          <p:nvSpPr>
            <p:cNvPr id="13" name="AutoShape 13"/>
            <p:cNvSpPr/>
            <p:nvPr/>
          </p:nvSpPr>
          <p:spPr>
            <a:xfrm>
              <a:off x="1311629" y="2462301"/>
              <a:ext cx="768405" cy="0"/>
            </a:xfrm>
            <a:prstGeom prst="line">
              <a:avLst/>
            </a:prstGeom>
            <a:ln w="12700" cap="flat">
              <a:solidFill>
                <a:srgbClr val="000000"/>
              </a:solidFill>
              <a:prstDash val="solid"/>
              <a:headEnd type="none" w="sm" len="sm"/>
              <a:tailEnd type="none" w="sm" len="sm"/>
            </a:ln>
          </p:spPr>
        </p:sp>
        <p:sp>
          <p:nvSpPr>
            <p:cNvPr id="14" name="AutoShape 14"/>
            <p:cNvSpPr/>
            <p:nvPr/>
          </p:nvSpPr>
          <p:spPr>
            <a:xfrm flipH="1">
              <a:off x="525840" y="871724"/>
              <a:ext cx="1599634" cy="0"/>
            </a:xfrm>
            <a:prstGeom prst="line">
              <a:avLst/>
            </a:prstGeom>
            <a:ln w="12700" cap="flat">
              <a:solidFill>
                <a:srgbClr val="000000"/>
              </a:solidFill>
              <a:prstDash val="solid"/>
              <a:headEnd type="none" w="sm" len="sm"/>
              <a:tailEnd type="none" w="sm" len="sm"/>
            </a:ln>
          </p:spPr>
        </p:sp>
        <p:sp>
          <p:nvSpPr>
            <p:cNvPr id="15" name="Freeform 15"/>
            <p:cNvSpPr/>
            <p:nvPr/>
          </p:nvSpPr>
          <p:spPr>
            <a:xfrm>
              <a:off x="308528" y="700610"/>
              <a:ext cx="361845" cy="361845"/>
            </a:xfrm>
            <a:custGeom>
              <a:avLst/>
              <a:gdLst/>
              <a:ahLst/>
              <a:cxnLst/>
              <a:rect l="l" t="t" r="r" b="b"/>
              <a:pathLst>
                <a:path w="361845" h="361845">
                  <a:moveTo>
                    <a:pt x="0" y="0"/>
                  </a:moveTo>
                  <a:lnTo>
                    <a:pt x="361844" y="0"/>
                  </a:lnTo>
                  <a:lnTo>
                    <a:pt x="361844" y="361844"/>
                  </a:lnTo>
                  <a:lnTo>
                    <a:pt x="0" y="361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1144734" y="1500030"/>
              <a:ext cx="361845" cy="361845"/>
            </a:xfrm>
            <a:custGeom>
              <a:avLst/>
              <a:gdLst/>
              <a:ahLst/>
              <a:cxnLst/>
              <a:rect l="l" t="t" r="r" b="b"/>
              <a:pathLst>
                <a:path w="361845" h="361845">
                  <a:moveTo>
                    <a:pt x="0" y="0"/>
                  </a:moveTo>
                  <a:lnTo>
                    <a:pt x="361845" y="0"/>
                  </a:lnTo>
                  <a:lnTo>
                    <a:pt x="361845" y="361845"/>
                  </a:lnTo>
                  <a:lnTo>
                    <a:pt x="0" y="36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1944551" y="2287728"/>
              <a:ext cx="361845" cy="361845"/>
            </a:xfrm>
            <a:custGeom>
              <a:avLst/>
              <a:gdLst/>
              <a:ahLst/>
              <a:cxnLst/>
              <a:rect l="l" t="t" r="r" b="b"/>
              <a:pathLst>
                <a:path w="361845" h="361845">
                  <a:moveTo>
                    <a:pt x="0" y="0"/>
                  </a:moveTo>
                  <a:lnTo>
                    <a:pt x="361845" y="0"/>
                  </a:lnTo>
                  <a:lnTo>
                    <a:pt x="361845" y="361845"/>
                  </a:lnTo>
                  <a:lnTo>
                    <a:pt x="0" y="36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308528" y="1499961"/>
              <a:ext cx="361845" cy="361845"/>
            </a:xfrm>
            <a:custGeom>
              <a:avLst/>
              <a:gdLst/>
              <a:ahLst/>
              <a:cxnLst/>
              <a:rect l="l" t="t" r="r" b="b"/>
              <a:pathLst>
                <a:path w="361845" h="361845">
                  <a:moveTo>
                    <a:pt x="0" y="0"/>
                  </a:moveTo>
                  <a:lnTo>
                    <a:pt x="361844" y="0"/>
                  </a:lnTo>
                  <a:lnTo>
                    <a:pt x="361844" y="361845"/>
                  </a:lnTo>
                  <a:lnTo>
                    <a:pt x="0" y="36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302178" y="1499961"/>
              <a:ext cx="361845" cy="361845"/>
            </a:xfrm>
            <a:custGeom>
              <a:avLst/>
              <a:gdLst/>
              <a:ahLst/>
              <a:cxnLst/>
              <a:rect l="l" t="t" r="r" b="b"/>
              <a:pathLst>
                <a:path w="361845" h="361845">
                  <a:moveTo>
                    <a:pt x="0" y="0"/>
                  </a:moveTo>
                  <a:lnTo>
                    <a:pt x="361844" y="0"/>
                  </a:lnTo>
                  <a:lnTo>
                    <a:pt x="361844" y="361845"/>
                  </a:lnTo>
                  <a:lnTo>
                    <a:pt x="0" y="36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AutoShape 20"/>
            <p:cNvSpPr/>
            <p:nvPr/>
          </p:nvSpPr>
          <p:spPr>
            <a:xfrm flipH="1">
              <a:off x="489450" y="2477343"/>
              <a:ext cx="822180" cy="0"/>
            </a:xfrm>
            <a:prstGeom prst="line">
              <a:avLst/>
            </a:prstGeom>
            <a:ln w="12700" cap="flat">
              <a:solidFill>
                <a:srgbClr val="000000"/>
              </a:solidFill>
              <a:prstDash val="solid"/>
              <a:headEnd type="none" w="sm" len="sm"/>
              <a:tailEnd type="none" w="sm" len="sm"/>
            </a:ln>
          </p:spPr>
        </p:sp>
        <p:sp>
          <p:nvSpPr>
            <p:cNvPr id="21" name="Freeform 21"/>
            <p:cNvSpPr/>
            <p:nvPr/>
          </p:nvSpPr>
          <p:spPr>
            <a:xfrm>
              <a:off x="308528" y="2296421"/>
              <a:ext cx="361845" cy="361845"/>
            </a:xfrm>
            <a:custGeom>
              <a:avLst/>
              <a:gdLst/>
              <a:ahLst/>
              <a:cxnLst/>
              <a:rect l="l" t="t" r="r" b="b"/>
              <a:pathLst>
                <a:path w="361845" h="361845">
                  <a:moveTo>
                    <a:pt x="0" y="0"/>
                  </a:moveTo>
                  <a:lnTo>
                    <a:pt x="361844" y="0"/>
                  </a:lnTo>
                  <a:lnTo>
                    <a:pt x="361844" y="361844"/>
                  </a:lnTo>
                  <a:lnTo>
                    <a:pt x="0" y="361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130707" y="2296421"/>
              <a:ext cx="361845" cy="361845"/>
            </a:xfrm>
            <a:custGeom>
              <a:avLst/>
              <a:gdLst/>
              <a:ahLst/>
              <a:cxnLst/>
              <a:rect l="l" t="t" r="r" b="b"/>
              <a:pathLst>
                <a:path w="361845" h="361845">
                  <a:moveTo>
                    <a:pt x="0" y="0"/>
                  </a:moveTo>
                  <a:lnTo>
                    <a:pt x="361845" y="0"/>
                  </a:lnTo>
                  <a:lnTo>
                    <a:pt x="361845" y="361844"/>
                  </a:lnTo>
                  <a:lnTo>
                    <a:pt x="0" y="361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a:off x="1139399" y="703502"/>
              <a:ext cx="361845" cy="361845"/>
            </a:xfrm>
            <a:custGeom>
              <a:avLst/>
              <a:gdLst/>
              <a:ahLst/>
              <a:cxnLst/>
              <a:rect l="l" t="t" r="r" b="b"/>
              <a:pathLst>
                <a:path w="361845" h="361845">
                  <a:moveTo>
                    <a:pt x="0" y="0"/>
                  </a:moveTo>
                  <a:lnTo>
                    <a:pt x="361845" y="0"/>
                  </a:lnTo>
                  <a:lnTo>
                    <a:pt x="361845" y="361844"/>
                  </a:lnTo>
                  <a:lnTo>
                    <a:pt x="0" y="361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1907804" y="703502"/>
              <a:ext cx="361845" cy="361845"/>
            </a:xfrm>
            <a:custGeom>
              <a:avLst/>
              <a:gdLst/>
              <a:ahLst/>
              <a:cxnLst/>
              <a:rect l="l" t="t" r="r" b="b"/>
              <a:pathLst>
                <a:path w="361845" h="361845">
                  <a:moveTo>
                    <a:pt x="0" y="0"/>
                  </a:moveTo>
                  <a:lnTo>
                    <a:pt x="361845" y="0"/>
                  </a:lnTo>
                  <a:lnTo>
                    <a:pt x="361845" y="361844"/>
                  </a:lnTo>
                  <a:lnTo>
                    <a:pt x="0" y="361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a:off x="1928520" y="1481384"/>
              <a:ext cx="361845" cy="361845"/>
            </a:xfrm>
            <a:custGeom>
              <a:avLst/>
              <a:gdLst/>
              <a:ahLst/>
              <a:cxnLst/>
              <a:rect l="l" t="t" r="r" b="b"/>
              <a:pathLst>
                <a:path w="361845" h="361845">
                  <a:moveTo>
                    <a:pt x="0" y="0"/>
                  </a:moveTo>
                  <a:lnTo>
                    <a:pt x="361845" y="0"/>
                  </a:lnTo>
                  <a:lnTo>
                    <a:pt x="361845" y="361844"/>
                  </a:lnTo>
                  <a:lnTo>
                    <a:pt x="0" y="361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rot="-5400000">
              <a:off x="1217142" y="1109257"/>
              <a:ext cx="232011" cy="346864"/>
            </a:xfrm>
            <a:custGeom>
              <a:avLst/>
              <a:gdLst/>
              <a:ahLst/>
              <a:cxnLst/>
              <a:rect l="l" t="t" r="r" b="b"/>
              <a:pathLst>
                <a:path w="232011" h="346864">
                  <a:moveTo>
                    <a:pt x="0" y="0"/>
                  </a:moveTo>
                  <a:lnTo>
                    <a:pt x="232011" y="0"/>
                  </a:lnTo>
                  <a:lnTo>
                    <a:pt x="232011" y="346863"/>
                  </a:lnTo>
                  <a:lnTo>
                    <a:pt x="0" y="346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rot="5400000">
              <a:off x="1211807" y="1881243"/>
              <a:ext cx="232011" cy="346864"/>
            </a:xfrm>
            <a:custGeom>
              <a:avLst/>
              <a:gdLst/>
              <a:ahLst/>
              <a:cxnLst/>
              <a:rect l="l" t="t" r="r" b="b"/>
              <a:pathLst>
                <a:path w="232011" h="346864">
                  <a:moveTo>
                    <a:pt x="0" y="0"/>
                  </a:moveTo>
                  <a:lnTo>
                    <a:pt x="232011" y="0"/>
                  </a:lnTo>
                  <a:lnTo>
                    <a:pt x="232011" y="346863"/>
                  </a:lnTo>
                  <a:lnTo>
                    <a:pt x="0" y="346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8" name="Freeform 28"/>
            <p:cNvSpPr/>
            <p:nvPr/>
          </p:nvSpPr>
          <p:spPr>
            <a:xfrm rot="-10800000">
              <a:off x="784534" y="1520221"/>
              <a:ext cx="232011" cy="346864"/>
            </a:xfrm>
            <a:custGeom>
              <a:avLst/>
              <a:gdLst/>
              <a:ahLst/>
              <a:cxnLst/>
              <a:rect l="l" t="t" r="r" b="b"/>
              <a:pathLst>
                <a:path w="232011" h="346864">
                  <a:moveTo>
                    <a:pt x="0" y="0"/>
                  </a:moveTo>
                  <a:lnTo>
                    <a:pt x="232011" y="0"/>
                  </a:lnTo>
                  <a:lnTo>
                    <a:pt x="232011" y="346864"/>
                  </a:lnTo>
                  <a:lnTo>
                    <a:pt x="0" y="3468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29" name="Freeform 29"/>
          <p:cNvSpPr/>
          <p:nvPr/>
        </p:nvSpPr>
        <p:spPr>
          <a:xfrm>
            <a:off x="5849209" y="4370639"/>
            <a:ext cx="11819989" cy="4206105"/>
          </a:xfrm>
          <a:custGeom>
            <a:avLst/>
            <a:gdLst/>
            <a:ahLst/>
            <a:cxnLst/>
            <a:rect l="l" t="t" r="r" b="b"/>
            <a:pathLst>
              <a:path w="11819989" h="4206105">
                <a:moveTo>
                  <a:pt x="0" y="0"/>
                </a:moveTo>
                <a:lnTo>
                  <a:pt x="11819989" y="0"/>
                </a:lnTo>
                <a:lnTo>
                  <a:pt x="11819989" y="4206105"/>
                </a:lnTo>
                <a:lnTo>
                  <a:pt x="0" y="4206105"/>
                </a:lnTo>
                <a:lnTo>
                  <a:pt x="0" y="0"/>
                </a:lnTo>
                <a:close/>
              </a:path>
            </a:pathLst>
          </a:custGeom>
          <a:blipFill>
            <a:blip r:embed="rId10"/>
            <a:stretch>
              <a:fillRect/>
            </a:stretch>
          </a:blipFill>
        </p:spPr>
      </p:sp>
      <p:sp>
        <p:nvSpPr>
          <p:cNvPr id="30" name="TextBox 30"/>
          <p:cNvSpPr txBox="1"/>
          <p:nvPr/>
        </p:nvSpPr>
        <p:spPr>
          <a:xfrm>
            <a:off x="1028700" y="1047750"/>
            <a:ext cx="11697184" cy="1525946"/>
          </a:xfrm>
          <a:prstGeom prst="rect">
            <a:avLst/>
          </a:prstGeom>
        </p:spPr>
        <p:txBody>
          <a:bodyPr lIns="0" tIns="0" rIns="0" bIns="0" rtlCol="0" anchor="t">
            <a:spAutoFit/>
          </a:bodyPr>
          <a:lstStyle/>
          <a:p>
            <a:pPr>
              <a:lnSpc>
                <a:spcPts val="12284"/>
              </a:lnSpc>
            </a:pPr>
            <a:r>
              <a:rPr lang="en-US" sz="10410">
                <a:solidFill>
                  <a:srgbClr val="0A4247"/>
                </a:solidFill>
                <a:latin typeface="HK Grotesk Bold"/>
              </a:rPr>
              <a:t>Experiment</a:t>
            </a:r>
          </a:p>
        </p:txBody>
      </p:sp>
      <p:sp>
        <p:nvSpPr>
          <p:cNvPr id="31" name="TextBox 31"/>
          <p:cNvSpPr txBox="1"/>
          <p:nvPr/>
        </p:nvSpPr>
        <p:spPr>
          <a:xfrm>
            <a:off x="1028700" y="2508308"/>
            <a:ext cx="12222843" cy="701609"/>
          </a:xfrm>
          <a:prstGeom prst="rect">
            <a:avLst/>
          </a:prstGeom>
        </p:spPr>
        <p:txBody>
          <a:bodyPr lIns="0" tIns="0" rIns="0" bIns="0" rtlCol="0" anchor="t">
            <a:spAutoFit/>
          </a:bodyPr>
          <a:lstStyle/>
          <a:p>
            <a:pPr>
              <a:lnSpc>
                <a:spcPts val="2800"/>
              </a:lnSpc>
            </a:pPr>
            <a:r>
              <a:rPr lang="en-US" sz="2000">
                <a:solidFill>
                  <a:srgbClr val="0A4247"/>
                </a:solidFill>
                <a:latin typeface="HK Grotesk Bold"/>
              </a:rPr>
              <a:t>We generate 1000 randomly folded proteins for lengths n ∈ {5, 10, 15...195, 100}. </a:t>
            </a:r>
          </a:p>
          <a:p>
            <a:pPr>
              <a:lnSpc>
                <a:spcPts val="2800"/>
              </a:lnSpc>
              <a:spcBef>
                <a:spcPct val="0"/>
              </a:spcBef>
            </a:pPr>
            <a:r>
              <a:rPr lang="en-US" sz="2000">
                <a:solidFill>
                  <a:srgbClr val="0A4247"/>
                </a:solidFill>
                <a:latin typeface="HK Grotesk Bold"/>
              </a:rPr>
              <a:t>Programmed to scale up the experiment for both amino acid length and sample sizes.</a:t>
            </a:r>
          </a:p>
        </p:txBody>
      </p:sp>
      <p:sp>
        <p:nvSpPr>
          <p:cNvPr id="32" name="TextBox 32"/>
          <p:cNvSpPr txBox="1"/>
          <p:nvPr/>
        </p:nvSpPr>
        <p:spPr>
          <a:xfrm>
            <a:off x="17259300" y="9258300"/>
            <a:ext cx="510945" cy="444669"/>
          </a:xfrm>
          <a:prstGeom prst="rect">
            <a:avLst/>
          </a:prstGeom>
        </p:spPr>
        <p:txBody>
          <a:bodyPr lIns="0" tIns="0" rIns="0" bIns="0" rtlCol="0" anchor="t">
            <a:spAutoFit/>
          </a:bodyPr>
          <a:lstStyle/>
          <a:p>
            <a:pPr marL="0" lvl="0" indent="0" algn="l">
              <a:lnSpc>
                <a:spcPts val="3449"/>
              </a:lnSpc>
              <a:spcBef>
                <a:spcPct val="0"/>
              </a:spcBef>
            </a:pPr>
            <a:r>
              <a:rPr lang="en-US" sz="2923">
                <a:solidFill>
                  <a:srgbClr val="0A4247">
                    <a:alpha val="36863"/>
                  </a:srgbClr>
                </a:solidFill>
                <a:latin typeface="HK Grotesk Bold"/>
              </a:rPr>
              <a:t>19</a:t>
            </a:r>
          </a:p>
        </p:txBody>
      </p:sp>
      <p:sp>
        <p:nvSpPr>
          <p:cNvPr id="33" name="TextBox 33"/>
          <p:cNvSpPr txBox="1"/>
          <p:nvPr/>
        </p:nvSpPr>
        <p:spPr>
          <a:xfrm>
            <a:off x="1028700" y="4540411"/>
            <a:ext cx="3912306" cy="727594"/>
          </a:xfrm>
          <a:prstGeom prst="rect">
            <a:avLst/>
          </a:prstGeom>
        </p:spPr>
        <p:txBody>
          <a:bodyPr lIns="0" tIns="0" rIns="0" bIns="0" rtlCol="0" anchor="t">
            <a:spAutoFit/>
          </a:bodyPr>
          <a:lstStyle/>
          <a:p>
            <a:pPr algn="ctr">
              <a:lnSpc>
                <a:spcPts val="3359"/>
              </a:lnSpc>
            </a:pPr>
            <a:r>
              <a:rPr lang="en-US" sz="2400">
                <a:solidFill>
                  <a:srgbClr val="0A4247"/>
                </a:solidFill>
                <a:latin typeface="HK Grotesk Bold"/>
              </a:rPr>
              <a:t>Sampling with break</a:t>
            </a:r>
          </a:p>
          <a:p>
            <a:pPr algn="ctr">
              <a:lnSpc>
                <a:spcPts val="2520"/>
              </a:lnSpc>
              <a:spcBef>
                <a:spcPct val="0"/>
              </a:spcBef>
            </a:pPr>
            <a:r>
              <a:rPr lang="en-US" sz="1800">
                <a:solidFill>
                  <a:srgbClr val="FFFFFF"/>
                </a:solidFill>
                <a:latin typeface="HK Grotesk Bold"/>
              </a:rPr>
              <a:t>Break</a:t>
            </a:r>
            <a:r>
              <a:rPr lang="en-US" sz="1800">
                <a:solidFill>
                  <a:srgbClr val="FFFFFF"/>
                </a:solidFill>
                <a:latin typeface="HK Grotesk"/>
              </a:rPr>
              <a:t> when no adjacent locations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0D7D9"/>
        </a:solidFill>
        <a:effectLst/>
      </p:bgPr>
    </p:bg>
    <p:spTree>
      <p:nvGrpSpPr>
        <p:cNvPr id="1" name=""/>
        <p:cNvGrpSpPr/>
        <p:nvPr/>
      </p:nvGrpSpPr>
      <p:grpSpPr>
        <a:xfrm>
          <a:off x="0" y="0"/>
          <a:ext cx="0" cy="0"/>
          <a:chOff x="0" y="0"/>
          <a:chExt cx="0" cy="0"/>
        </a:xfrm>
      </p:grpSpPr>
      <p:sp>
        <p:nvSpPr>
          <p:cNvPr id="2" name="Freeform 2"/>
          <p:cNvSpPr/>
          <p:nvPr/>
        </p:nvSpPr>
        <p:spPr>
          <a:xfrm rot="-2700000">
            <a:off x="15478544" y="-1101260"/>
            <a:ext cx="4209775" cy="4074702"/>
          </a:xfrm>
          <a:custGeom>
            <a:avLst/>
            <a:gdLst/>
            <a:ahLst/>
            <a:cxnLst/>
            <a:rect l="l" t="t" r="r" b="b"/>
            <a:pathLst>
              <a:path w="4209775" h="4074702">
                <a:moveTo>
                  <a:pt x="0" y="0"/>
                </a:moveTo>
                <a:lnTo>
                  <a:pt x="4209775" y="0"/>
                </a:lnTo>
                <a:lnTo>
                  <a:pt x="4209775" y="4074702"/>
                </a:lnTo>
                <a:lnTo>
                  <a:pt x="0" y="4074702"/>
                </a:lnTo>
                <a:lnTo>
                  <a:pt x="0" y="0"/>
                </a:lnTo>
                <a:close/>
              </a:path>
            </a:pathLst>
          </a:custGeom>
          <a:blipFill>
            <a:blip r:embed="rId2"/>
            <a:stretch>
              <a:fillRect l="-32343" t="-90472" r="-30903" b="-62515"/>
            </a:stretch>
          </a:blipFill>
        </p:spPr>
      </p:sp>
      <p:sp>
        <p:nvSpPr>
          <p:cNvPr id="3" name="Freeform 3"/>
          <p:cNvSpPr/>
          <p:nvPr/>
        </p:nvSpPr>
        <p:spPr>
          <a:xfrm>
            <a:off x="289017" y="289017"/>
            <a:ext cx="739683" cy="739683"/>
          </a:xfrm>
          <a:custGeom>
            <a:avLst/>
            <a:gdLst/>
            <a:ahLst/>
            <a:cxnLst/>
            <a:rect l="l" t="t" r="r" b="b"/>
            <a:pathLst>
              <a:path w="739683" h="739683">
                <a:moveTo>
                  <a:pt x="0" y="0"/>
                </a:moveTo>
                <a:lnTo>
                  <a:pt x="739683" y="0"/>
                </a:lnTo>
                <a:lnTo>
                  <a:pt x="739683" y="739683"/>
                </a:lnTo>
                <a:lnTo>
                  <a:pt x="0" y="739683"/>
                </a:lnTo>
                <a:lnTo>
                  <a:pt x="0" y="0"/>
                </a:lnTo>
                <a:close/>
              </a:path>
            </a:pathLst>
          </a:custGeom>
          <a:blipFill>
            <a:blip r:embed="rId3"/>
            <a:stretch>
              <a:fillRect/>
            </a:stretch>
          </a:blipFill>
        </p:spPr>
      </p:sp>
      <p:grpSp>
        <p:nvGrpSpPr>
          <p:cNvPr id="4" name="Group 4"/>
          <p:cNvGrpSpPr/>
          <p:nvPr/>
        </p:nvGrpSpPr>
        <p:grpSpPr>
          <a:xfrm>
            <a:off x="1028700" y="4370639"/>
            <a:ext cx="3912306" cy="4887661"/>
            <a:chOff x="0" y="0"/>
            <a:chExt cx="752741" cy="940403"/>
          </a:xfrm>
        </p:grpSpPr>
        <p:sp>
          <p:nvSpPr>
            <p:cNvPr id="5" name="Freeform 5"/>
            <p:cNvSpPr/>
            <p:nvPr/>
          </p:nvSpPr>
          <p:spPr>
            <a:xfrm>
              <a:off x="0" y="0"/>
              <a:ext cx="752741" cy="940403"/>
            </a:xfrm>
            <a:custGeom>
              <a:avLst/>
              <a:gdLst/>
              <a:ahLst/>
              <a:cxnLst/>
              <a:rect l="l" t="t" r="r" b="b"/>
              <a:pathLst>
                <a:path w="752741" h="940403">
                  <a:moveTo>
                    <a:pt x="0" y="0"/>
                  </a:moveTo>
                  <a:lnTo>
                    <a:pt x="752741" y="0"/>
                  </a:lnTo>
                  <a:lnTo>
                    <a:pt x="752741" y="940403"/>
                  </a:lnTo>
                  <a:lnTo>
                    <a:pt x="0" y="940403"/>
                  </a:lnTo>
                  <a:close/>
                </a:path>
              </a:pathLst>
            </a:custGeom>
            <a:solidFill>
              <a:srgbClr val="4D1354">
                <a:alpha val="12941"/>
              </a:srgbClr>
            </a:solidFill>
          </p:spPr>
        </p:sp>
        <p:sp>
          <p:nvSpPr>
            <p:cNvPr id="6" name="TextBox 6"/>
            <p:cNvSpPr txBox="1"/>
            <p:nvPr/>
          </p:nvSpPr>
          <p:spPr>
            <a:xfrm>
              <a:off x="0" y="-47625"/>
              <a:ext cx="752741" cy="988028"/>
            </a:xfrm>
            <a:prstGeom prst="rect">
              <a:avLst/>
            </a:prstGeom>
          </p:spPr>
          <p:txBody>
            <a:bodyPr lIns="69538" tIns="69538" rIns="69538" bIns="69538" rtlCol="0" anchor="ctr"/>
            <a:lstStyle/>
            <a:p>
              <a:pPr algn="ctr">
                <a:lnSpc>
                  <a:spcPts val="3738"/>
                </a:lnSpc>
              </a:pPr>
              <a:endParaRPr/>
            </a:p>
          </p:txBody>
        </p:sp>
      </p:grpSp>
      <p:grpSp>
        <p:nvGrpSpPr>
          <p:cNvPr id="7" name="Group 7"/>
          <p:cNvGrpSpPr/>
          <p:nvPr/>
        </p:nvGrpSpPr>
        <p:grpSpPr>
          <a:xfrm>
            <a:off x="1727313" y="5544230"/>
            <a:ext cx="2515080" cy="3116568"/>
            <a:chOff x="0" y="0"/>
            <a:chExt cx="3353440" cy="4155424"/>
          </a:xfrm>
        </p:grpSpPr>
        <p:sp>
          <p:nvSpPr>
            <p:cNvPr id="8" name="AutoShape 8"/>
            <p:cNvSpPr/>
            <p:nvPr/>
          </p:nvSpPr>
          <p:spPr>
            <a:xfrm>
              <a:off x="1292517" y="1687303"/>
              <a:ext cx="768405" cy="0"/>
            </a:xfrm>
            <a:prstGeom prst="line">
              <a:avLst/>
            </a:prstGeom>
            <a:ln w="12700" cap="flat">
              <a:solidFill>
                <a:srgbClr val="000000"/>
              </a:solidFill>
              <a:prstDash val="solid"/>
              <a:headEnd type="none" w="sm" len="sm"/>
              <a:tailEnd type="none" w="sm" len="sm"/>
            </a:ln>
          </p:spPr>
        </p:sp>
        <p:sp>
          <p:nvSpPr>
            <p:cNvPr id="9" name="Freeform 9"/>
            <p:cNvSpPr/>
            <p:nvPr/>
          </p:nvSpPr>
          <p:spPr>
            <a:xfrm>
              <a:off x="0" y="0"/>
              <a:ext cx="3353440" cy="4155424"/>
            </a:xfrm>
            <a:custGeom>
              <a:avLst/>
              <a:gdLst/>
              <a:ahLst/>
              <a:cxnLst/>
              <a:rect l="l" t="t" r="r" b="b"/>
              <a:pathLst>
                <a:path w="3353440" h="4155424">
                  <a:moveTo>
                    <a:pt x="0" y="0"/>
                  </a:moveTo>
                  <a:lnTo>
                    <a:pt x="3353440" y="0"/>
                  </a:lnTo>
                  <a:lnTo>
                    <a:pt x="3353440" y="4155424"/>
                  </a:lnTo>
                  <a:lnTo>
                    <a:pt x="0" y="4155424"/>
                  </a:lnTo>
                  <a:lnTo>
                    <a:pt x="0" y="0"/>
                  </a:lnTo>
                  <a:close/>
                </a:path>
              </a:pathLst>
            </a:custGeom>
            <a:blipFill>
              <a:blip r:embed="rId4">
                <a:extLst>
                  <a:ext uri="{96DAC541-7B7A-43D3-8B79-37D633B846F1}">
                    <asvg:svgBlip xmlns:asvg="http://schemas.microsoft.com/office/drawing/2016/SVG/main" r:embed="rId5"/>
                  </a:ext>
                </a:extLst>
              </a:blip>
              <a:stretch>
                <a:fillRect l="-37169" r="-88644"/>
              </a:stretch>
            </a:blipFill>
          </p:spPr>
        </p:sp>
        <p:sp>
          <p:nvSpPr>
            <p:cNvPr id="10" name="AutoShape 10"/>
            <p:cNvSpPr/>
            <p:nvPr/>
          </p:nvSpPr>
          <p:spPr>
            <a:xfrm flipV="1">
              <a:off x="2086384" y="1772450"/>
              <a:ext cx="8692" cy="796459"/>
            </a:xfrm>
            <a:prstGeom prst="line">
              <a:avLst/>
            </a:prstGeom>
            <a:ln w="12700" cap="flat">
              <a:solidFill>
                <a:srgbClr val="000000"/>
              </a:solidFill>
              <a:prstDash val="solid"/>
              <a:headEnd type="none" w="sm" len="sm"/>
              <a:tailEnd type="none" w="sm" len="sm"/>
            </a:ln>
          </p:spPr>
        </p:sp>
        <p:sp>
          <p:nvSpPr>
            <p:cNvPr id="11" name="AutoShape 11"/>
            <p:cNvSpPr/>
            <p:nvPr/>
          </p:nvSpPr>
          <p:spPr>
            <a:xfrm flipV="1">
              <a:off x="495799" y="973370"/>
              <a:ext cx="8692" cy="796459"/>
            </a:xfrm>
            <a:prstGeom prst="line">
              <a:avLst/>
            </a:prstGeom>
            <a:ln w="12700" cap="flat">
              <a:solidFill>
                <a:srgbClr val="000000"/>
              </a:solidFill>
              <a:prstDash val="solid"/>
              <a:headEnd type="none" w="sm" len="sm"/>
              <a:tailEnd type="none" w="sm" len="sm"/>
            </a:ln>
          </p:spPr>
        </p:sp>
        <p:sp>
          <p:nvSpPr>
            <p:cNvPr id="12" name="AutoShape 12"/>
            <p:cNvSpPr/>
            <p:nvPr/>
          </p:nvSpPr>
          <p:spPr>
            <a:xfrm>
              <a:off x="484542" y="1861806"/>
              <a:ext cx="4908" cy="615537"/>
            </a:xfrm>
            <a:prstGeom prst="line">
              <a:avLst/>
            </a:prstGeom>
            <a:ln w="12700" cap="flat">
              <a:solidFill>
                <a:srgbClr val="000000"/>
              </a:solidFill>
              <a:prstDash val="solid"/>
              <a:headEnd type="none" w="sm" len="sm"/>
              <a:tailEnd type="none" w="sm" len="sm"/>
            </a:ln>
          </p:spPr>
        </p:sp>
        <p:sp>
          <p:nvSpPr>
            <p:cNvPr id="13" name="AutoShape 13"/>
            <p:cNvSpPr/>
            <p:nvPr/>
          </p:nvSpPr>
          <p:spPr>
            <a:xfrm>
              <a:off x="1311629" y="2462301"/>
              <a:ext cx="768405" cy="0"/>
            </a:xfrm>
            <a:prstGeom prst="line">
              <a:avLst/>
            </a:prstGeom>
            <a:ln w="12700" cap="flat">
              <a:solidFill>
                <a:srgbClr val="000000"/>
              </a:solidFill>
              <a:prstDash val="solid"/>
              <a:headEnd type="none" w="sm" len="sm"/>
              <a:tailEnd type="none" w="sm" len="sm"/>
            </a:ln>
          </p:spPr>
        </p:sp>
        <p:sp>
          <p:nvSpPr>
            <p:cNvPr id="14" name="AutoShape 14"/>
            <p:cNvSpPr/>
            <p:nvPr/>
          </p:nvSpPr>
          <p:spPr>
            <a:xfrm flipH="1">
              <a:off x="525840" y="871724"/>
              <a:ext cx="1599634" cy="0"/>
            </a:xfrm>
            <a:prstGeom prst="line">
              <a:avLst/>
            </a:prstGeom>
            <a:ln w="12700" cap="flat">
              <a:solidFill>
                <a:srgbClr val="000000"/>
              </a:solidFill>
              <a:prstDash val="solid"/>
              <a:headEnd type="none" w="sm" len="sm"/>
              <a:tailEnd type="none" w="sm" len="sm"/>
            </a:ln>
          </p:spPr>
        </p:sp>
        <p:sp>
          <p:nvSpPr>
            <p:cNvPr id="15" name="Freeform 15"/>
            <p:cNvSpPr/>
            <p:nvPr/>
          </p:nvSpPr>
          <p:spPr>
            <a:xfrm>
              <a:off x="308528" y="700610"/>
              <a:ext cx="361845" cy="361845"/>
            </a:xfrm>
            <a:custGeom>
              <a:avLst/>
              <a:gdLst/>
              <a:ahLst/>
              <a:cxnLst/>
              <a:rect l="l" t="t" r="r" b="b"/>
              <a:pathLst>
                <a:path w="361845" h="361845">
                  <a:moveTo>
                    <a:pt x="0" y="0"/>
                  </a:moveTo>
                  <a:lnTo>
                    <a:pt x="361844" y="0"/>
                  </a:lnTo>
                  <a:lnTo>
                    <a:pt x="361844" y="361844"/>
                  </a:lnTo>
                  <a:lnTo>
                    <a:pt x="0" y="361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1144734" y="1500030"/>
              <a:ext cx="361845" cy="361845"/>
            </a:xfrm>
            <a:custGeom>
              <a:avLst/>
              <a:gdLst/>
              <a:ahLst/>
              <a:cxnLst/>
              <a:rect l="l" t="t" r="r" b="b"/>
              <a:pathLst>
                <a:path w="361845" h="361845">
                  <a:moveTo>
                    <a:pt x="0" y="0"/>
                  </a:moveTo>
                  <a:lnTo>
                    <a:pt x="361845" y="0"/>
                  </a:lnTo>
                  <a:lnTo>
                    <a:pt x="361845" y="361845"/>
                  </a:lnTo>
                  <a:lnTo>
                    <a:pt x="0" y="36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1944551" y="2287728"/>
              <a:ext cx="361845" cy="361845"/>
            </a:xfrm>
            <a:custGeom>
              <a:avLst/>
              <a:gdLst/>
              <a:ahLst/>
              <a:cxnLst/>
              <a:rect l="l" t="t" r="r" b="b"/>
              <a:pathLst>
                <a:path w="361845" h="361845">
                  <a:moveTo>
                    <a:pt x="0" y="0"/>
                  </a:moveTo>
                  <a:lnTo>
                    <a:pt x="361845" y="0"/>
                  </a:lnTo>
                  <a:lnTo>
                    <a:pt x="361845" y="361845"/>
                  </a:lnTo>
                  <a:lnTo>
                    <a:pt x="0" y="36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308528" y="1499961"/>
              <a:ext cx="361845" cy="361845"/>
            </a:xfrm>
            <a:custGeom>
              <a:avLst/>
              <a:gdLst/>
              <a:ahLst/>
              <a:cxnLst/>
              <a:rect l="l" t="t" r="r" b="b"/>
              <a:pathLst>
                <a:path w="361845" h="361845">
                  <a:moveTo>
                    <a:pt x="0" y="0"/>
                  </a:moveTo>
                  <a:lnTo>
                    <a:pt x="361844" y="0"/>
                  </a:lnTo>
                  <a:lnTo>
                    <a:pt x="361844" y="361845"/>
                  </a:lnTo>
                  <a:lnTo>
                    <a:pt x="0" y="36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302178" y="1499961"/>
              <a:ext cx="361845" cy="361845"/>
            </a:xfrm>
            <a:custGeom>
              <a:avLst/>
              <a:gdLst/>
              <a:ahLst/>
              <a:cxnLst/>
              <a:rect l="l" t="t" r="r" b="b"/>
              <a:pathLst>
                <a:path w="361845" h="361845">
                  <a:moveTo>
                    <a:pt x="0" y="0"/>
                  </a:moveTo>
                  <a:lnTo>
                    <a:pt x="361844" y="0"/>
                  </a:lnTo>
                  <a:lnTo>
                    <a:pt x="361844" y="361845"/>
                  </a:lnTo>
                  <a:lnTo>
                    <a:pt x="0" y="36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AutoShape 20"/>
            <p:cNvSpPr/>
            <p:nvPr/>
          </p:nvSpPr>
          <p:spPr>
            <a:xfrm flipH="1">
              <a:off x="489450" y="2477343"/>
              <a:ext cx="822180" cy="0"/>
            </a:xfrm>
            <a:prstGeom prst="line">
              <a:avLst/>
            </a:prstGeom>
            <a:ln w="12700" cap="flat">
              <a:solidFill>
                <a:srgbClr val="000000"/>
              </a:solidFill>
              <a:prstDash val="solid"/>
              <a:headEnd type="none" w="sm" len="sm"/>
              <a:tailEnd type="none" w="sm" len="sm"/>
            </a:ln>
          </p:spPr>
        </p:sp>
        <p:sp>
          <p:nvSpPr>
            <p:cNvPr id="21" name="Freeform 21"/>
            <p:cNvSpPr/>
            <p:nvPr/>
          </p:nvSpPr>
          <p:spPr>
            <a:xfrm>
              <a:off x="308528" y="2296421"/>
              <a:ext cx="361845" cy="361845"/>
            </a:xfrm>
            <a:custGeom>
              <a:avLst/>
              <a:gdLst/>
              <a:ahLst/>
              <a:cxnLst/>
              <a:rect l="l" t="t" r="r" b="b"/>
              <a:pathLst>
                <a:path w="361845" h="361845">
                  <a:moveTo>
                    <a:pt x="0" y="0"/>
                  </a:moveTo>
                  <a:lnTo>
                    <a:pt x="361844" y="0"/>
                  </a:lnTo>
                  <a:lnTo>
                    <a:pt x="361844" y="361844"/>
                  </a:lnTo>
                  <a:lnTo>
                    <a:pt x="0" y="361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130707" y="2296421"/>
              <a:ext cx="361845" cy="361845"/>
            </a:xfrm>
            <a:custGeom>
              <a:avLst/>
              <a:gdLst/>
              <a:ahLst/>
              <a:cxnLst/>
              <a:rect l="l" t="t" r="r" b="b"/>
              <a:pathLst>
                <a:path w="361845" h="361845">
                  <a:moveTo>
                    <a:pt x="0" y="0"/>
                  </a:moveTo>
                  <a:lnTo>
                    <a:pt x="361845" y="0"/>
                  </a:lnTo>
                  <a:lnTo>
                    <a:pt x="361845" y="361844"/>
                  </a:lnTo>
                  <a:lnTo>
                    <a:pt x="0" y="361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a:off x="1139399" y="703502"/>
              <a:ext cx="361845" cy="361845"/>
            </a:xfrm>
            <a:custGeom>
              <a:avLst/>
              <a:gdLst/>
              <a:ahLst/>
              <a:cxnLst/>
              <a:rect l="l" t="t" r="r" b="b"/>
              <a:pathLst>
                <a:path w="361845" h="361845">
                  <a:moveTo>
                    <a:pt x="0" y="0"/>
                  </a:moveTo>
                  <a:lnTo>
                    <a:pt x="361845" y="0"/>
                  </a:lnTo>
                  <a:lnTo>
                    <a:pt x="361845" y="361844"/>
                  </a:lnTo>
                  <a:lnTo>
                    <a:pt x="0" y="361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1907804" y="703502"/>
              <a:ext cx="361845" cy="361845"/>
            </a:xfrm>
            <a:custGeom>
              <a:avLst/>
              <a:gdLst/>
              <a:ahLst/>
              <a:cxnLst/>
              <a:rect l="l" t="t" r="r" b="b"/>
              <a:pathLst>
                <a:path w="361845" h="361845">
                  <a:moveTo>
                    <a:pt x="0" y="0"/>
                  </a:moveTo>
                  <a:lnTo>
                    <a:pt x="361845" y="0"/>
                  </a:lnTo>
                  <a:lnTo>
                    <a:pt x="361845" y="361844"/>
                  </a:lnTo>
                  <a:lnTo>
                    <a:pt x="0" y="361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a:off x="1928520" y="1481384"/>
              <a:ext cx="361845" cy="361845"/>
            </a:xfrm>
            <a:custGeom>
              <a:avLst/>
              <a:gdLst/>
              <a:ahLst/>
              <a:cxnLst/>
              <a:rect l="l" t="t" r="r" b="b"/>
              <a:pathLst>
                <a:path w="361845" h="361845">
                  <a:moveTo>
                    <a:pt x="0" y="0"/>
                  </a:moveTo>
                  <a:lnTo>
                    <a:pt x="361845" y="0"/>
                  </a:lnTo>
                  <a:lnTo>
                    <a:pt x="361845" y="361844"/>
                  </a:lnTo>
                  <a:lnTo>
                    <a:pt x="0" y="361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rot="-5400000">
              <a:off x="1217142" y="1109257"/>
              <a:ext cx="232011" cy="346864"/>
            </a:xfrm>
            <a:custGeom>
              <a:avLst/>
              <a:gdLst/>
              <a:ahLst/>
              <a:cxnLst/>
              <a:rect l="l" t="t" r="r" b="b"/>
              <a:pathLst>
                <a:path w="232011" h="346864">
                  <a:moveTo>
                    <a:pt x="0" y="0"/>
                  </a:moveTo>
                  <a:lnTo>
                    <a:pt x="232011" y="0"/>
                  </a:lnTo>
                  <a:lnTo>
                    <a:pt x="232011" y="346863"/>
                  </a:lnTo>
                  <a:lnTo>
                    <a:pt x="0" y="346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rot="5400000">
              <a:off x="1211807" y="1881243"/>
              <a:ext cx="232011" cy="346864"/>
            </a:xfrm>
            <a:custGeom>
              <a:avLst/>
              <a:gdLst/>
              <a:ahLst/>
              <a:cxnLst/>
              <a:rect l="l" t="t" r="r" b="b"/>
              <a:pathLst>
                <a:path w="232011" h="346864">
                  <a:moveTo>
                    <a:pt x="0" y="0"/>
                  </a:moveTo>
                  <a:lnTo>
                    <a:pt x="232011" y="0"/>
                  </a:lnTo>
                  <a:lnTo>
                    <a:pt x="232011" y="346863"/>
                  </a:lnTo>
                  <a:lnTo>
                    <a:pt x="0" y="346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8" name="Freeform 28"/>
            <p:cNvSpPr/>
            <p:nvPr/>
          </p:nvSpPr>
          <p:spPr>
            <a:xfrm rot="-10800000">
              <a:off x="784534" y="1520221"/>
              <a:ext cx="232011" cy="346864"/>
            </a:xfrm>
            <a:custGeom>
              <a:avLst/>
              <a:gdLst/>
              <a:ahLst/>
              <a:cxnLst/>
              <a:rect l="l" t="t" r="r" b="b"/>
              <a:pathLst>
                <a:path w="232011" h="346864">
                  <a:moveTo>
                    <a:pt x="0" y="0"/>
                  </a:moveTo>
                  <a:lnTo>
                    <a:pt x="232011" y="0"/>
                  </a:lnTo>
                  <a:lnTo>
                    <a:pt x="232011" y="346864"/>
                  </a:lnTo>
                  <a:lnTo>
                    <a:pt x="0" y="3468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30" name="TextBox 30"/>
          <p:cNvSpPr txBox="1"/>
          <p:nvPr/>
        </p:nvSpPr>
        <p:spPr>
          <a:xfrm>
            <a:off x="1028700" y="1047750"/>
            <a:ext cx="11697184" cy="1525946"/>
          </a:xfrm>
          <a:prstGeom prst="rect">
            <a:avLst/>
          </a:prstGeom>
        </p:spPr>
        <p:txBody>
          <a:bodyPr lIns="0" tIns="0" rIns="0" bIns="0" rtlCol="0" anchor="t">
            <a:spAutoFit/>
          </a:bodyPr>
          <a:lstStyle/>
          <a:p>
            <a:pPr>
              <a:lnSpc>
                <a:spcPts val="12284"/>
              </a:lnSpc>
            </a:pPr>
            <a:r>
              <a:rPr lang="en-US" sz="10410">
                <a:solidFill>
                  <a:srgbClr val="0A4247"/>
                </a:solidFill>
                <a:latin typeface="HK Grotesk Bold"/>
              </a:rPr>
              <a:t>Experiment</a:t>
            </a:r>
          </a:p>
        </p:txBody>
      </p:sp>
      <p:sp>
        <p:nvSpPr>
          <p:cNvPr id="31" name="TextBox 31"/>
          <p:cNvSpPr txBox="1"/>
          <p:nvPr/>
        </p:nvSpPr>
        <p:spPr>
          <a:xfrm>
            <a:off x="1028700" y="2508308"/>
            <a:ext cx="12222843" cy="701609"/>
          </a:xfrm>
          <a:prstGeom prst="rect">
            <a:avLst/>
          </a:prstGeom>
        </p:spPr>
        <p:txBody>
          <a:bodyPr lIns="0" tIns="0" rIns="0" bIns="0" rtlCol="0" anchor="t">
            <a:spAutoFit/>
          </a:bodyPr>
          <a:lstStyle/>
          <a:p>
            <a:pPr>
              <a:lnSpc>
                <a:spcPts val="2800"/>
              </a:lnSpc>
              <a:spcBef>
                <a:spcPct val="0"/>
              </a:spcBef>
            </a:pPr>
            <a:r>
              <a:rPr lang="en-US" sz="2000">
                <a:solidFill>
                  <a:srgbClr val="0A4247"/>
                </a:solidFill>
                <a:latin typeface="HK Grotesk Bold"/>
              </a:rPr>
              <a:t>We generate 1000 samples for protein for lengths n ∈ {5, 10, 15...195, 100}. Programmed to scale up experiment for both amino acid length and sample sizes.</a:t>
            </a:r>
          </a:p>
        </p:txBody>
      </p:sp>
      <p:sp>
        <p:nvSpPr>
          <p:cNvPr id="32" name="TextBox 32"/>
          <p:cNvSpPr txBox="1"/>
          <p:nvPr/>
        </p:nvSpPr>
        <p:spPr>
          <a:xfrm>
            <a:off x="17259300" y="9258300"/>
            <a:ext cx="510945" cy="444669"/>
          </a:xfrm>
          <a:prstGeom prst="rect">
            <a:avLst/>
          </a:prstGeom>
        </p:spPr>
        <p:txBody>
          <a:bodyPr lIns="0" tIns="0" rIns="0" bIns="0" rtlCol="0" anchor="t">
            <a:spAutoFit/>
          </a:bodyPr>
          <a:lstStyle/>
          <a:p>
            <a:pPr marL="0" lvl="0" indent="0" algn="l">
              <a:lnSpc>
                <a:spcPts val="3449"/>
              </a:lnSpc>
              <a:spcBef>
                <a:spcPct val="0"/>
              </a:spcBef>
            </a:pPr>
            <a:r>
              <a:rPr lang="en-US" sz="2923">
                <a:solidFill>
                  <a:srgbClr val="0A4247">
                    <a:alpha val="36863"/>
                  </a:srgbClr>
                </a:solidFill>
                <a:latin typeface="HK Grotesk Bold"/>
              </a:rPr>
              <a:t>20</a:t>
            </a:r>
          </a:p>
        </p:txBody>
      </p:sp>
      <p:sp>
        <p:nvSpPr>
          <p:cNvPr id="33" name="TextBox 33"/>
          <p:cNvSpPr txBox="1"/>
          <p:nvPr/>
        </p:nvSpPr>
        <p:spPr>
          <a:xfrm>
            <a:off x="1028700" y="4540411"/>
            <a:ext cx="3912306" cy="727594"/>
          </a:xfrm>
          <a:prstGeom prst="rect">
            <a:avLst/>
          </a:prstGeom>
        </p:spPr>
        <p:txBody>
          <a:bodyPr lIns="0" tIns="0" rIns="0" bIns="0" rtlCol="0" anchor="t">
            <a:spAutoFit/>
          </a:bodyPr>
          <a:lstStyle/>
          <a:p>
            <a:pPr algn="ctr">
              <a:lnSpc>
                <a:spcPts val="3359"/>
              </a:lnSpc>
            </a:pPr>
            <a:r>
              <a:rPr lang="en-US" sz="2400">
                <a:solidFill>
                  <a:srgbClr val="0A4247"/>
                </a:solidFill>
                <a:latin typeface="HK Grotesk Bold"/>
              </a:rPr>
              <a:t>Sampling with break</a:t>
            </a:r>
          </a:p>
          <a:p>
            <a:pPr algn="ctr">
              <a:lnSpc>
                <a:spcPts val="2520"/>
              </a:lnSpc>
              <a:spcBef>
                <a:spcPct val="0"/>
              </a:spcBef>
            </a:pPr>
            <a:r>
              <a:rPr lang="en-US" sz="1800">
                <a:solidFill>
                  <a:srgbClr val="FFFFFF"/>
                </a:solidFill>
                <a:latin typeface="HK Grotesk Bold"/>
              </a:rPr>
              <a:t>Break</a:t>
            </a:r>
            <a:r>
              <a:rPr lang="en-US" sz="1800">
                <a:solidFill>
                  <a:srgbClr val="FFFFFF"/>
                </a:solidFill>
                <a:latin typeface="HK Grotesk"/>
              </a:rPr>
              <a:t> when no adjacent locations</a:t>
            </a:r>
          </a:p>
        </p:txBody>
      </p:sp>
      <p:grpSp>
        <p:nvGrpSpPr>
          <p:cNvPr id="35" name="Groep 34">
            <a:extLst>
              <a:ext uri="{FF2B5EF4-FFF2-40B4-BE49-F238E27FC236}">
                <a16:creationId xmlns:a16="http://schemas.microsoft.com/office/drawing/2014/main" id="{361588FD-796C-6B35-CAF8-9272EAA3769E}"/>
              </a:ext>
            </a:extLst>
          </p:cNvPr>
          <p:cNvGrpSpPr/>
          <p:nvPr/>
        </p:nvGrpSpPr>
        <p:grpSpPr>
          <a:xfrm>
            <a:off x="5799604" y="4370639"/>
            <a:ext cx="12325870" cy="4191261"/>
            <a:chOff x="5799604" y="4370639"/>
            <a:chExt cx="12325870" cy="4191261"/>
          </a:xfrm>
        </p:grpSpPr>
        <p:sp>
          <p:nvSpPr>
            <p:cNvPr id="29" name="Freeform 29"/>
            <p:cNvSpPr/>
            <p:nvPr/>
          </p:nvSpPr>
          <p:spPr>
            <a:xfrm>
              <a:off x="5799604" y="4370639"/>
              <a:ext cx="10895908" cy="3317101"/>
            </a:xfrm>
            <a:custGeom>
              <a:avLst/>
              <a:gdLst/>
              <a:ahLst/>
              <a:cxnLst/>
              <a:rect l="l" t="t" r="r" b="b"/>
              <a:pathLst>
                <a:path w="10895908" h="3317101">
                  <a:moveTo>
                    <a:pt x="0" y="0"/>
                  </a:moveTo>
                  <a:lnTo>
                    <a:pt x="10895908" y="0"/>
                  </a:lnTo>
                  <a:lnTo>
                    <a:pt x="10895908" y="3317101"/>
                  </a:lnTo>
                  <a:lnTo>
                    <a:pt x="0" y="3317101"/>
                  </a:lnTo>
                  <a:lnTo>
                    <a:pt x="0" y="0"/>
                  </a:lnTo>
                  <a:close/>
                </a:path>
              </a:pathLst>
            </a:custGeom>
            <a:blipFill>
              <a:blip r:embed="rId10"/>
              <a:stretch>
                <a:fillRect/>
              </a:stretch>
            </a:blipFill>
          </p:spPr>
        </p:sp>
        <p:sp>
          <p:nvSpPr>
            <p:cNvPr id="34" name="TextBox 34"/>
            <p:cNvSpPr txBox="1"/>
            <p:nvPr/>
          </p:nvSpPr>
          <p:spPr>
            <a:xfrm>
              <a:off x="5902631" y="7860291"/>
              <a:ext cx="12222843" cy="701609"/>
            </a:xfrm>
            <a:prstGeom prst="rect">
              <a:avLst/>
            </a:prstGeom>
          </p:spPr>
          <p:txBody>
            <a:bodyPr lIns="0" tIns="0" rIns="0" bIns="0" rtlCol="0" anchor="t">
              <a:spAutoFit/>
            </a:bodyPr>
            <a:lstStyle/>
            <a:p>
              <a:pPr>
                <a:lnSpc>
                  <a:spcPts val="2800"/>
                </a:lnSpc>
              </a:pPr>
              <a:r>
                <a:rPr lang="en-US" sz="2000" dirty="0">
                  <a:solidFill>
                    <a:srgbClr val="000000"/>
                  </a:solidFill>
                  <a:latin typeface="HK Grotesk Medium"/>
                </a:rPr>
                <a:t>The shape of a protein seems the be normally distributed around squared conformations</a:t>
              </a:r>
            </a:p>
            <a:p>
              <a:pPr>
                <a:lnSpc>
                  <a:spcPts val="2800"/>
                </a:lnSpc>
                <a:spcBef>
                  <a:spcPct val="0"/>
                </a:spcBef>
              </a:pPr>
              <a:r>
                <a:rPr lang="en-US" sz="2000" dirty="0">
                  <a:solidFill>
                    <a:srgbClr val="000000"/>
                  </a:solidFill>
                  <a:latin typeface="HK Grotesk Medium"/>
                </a:rPr>
                <a:t> e.g. 7x7, 6x6.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0D7D9"/>
        </a:solidFill>
        <a:effectLst/>
      </p:bgPr>
    </p:bg>
    <p:spTree>
      <p:nvGrpSpPr>
        <p:cNvPr id="1" name=""/>
        <p:cNvGrpSpPr/>
        <p:nvPr/>
      </p:nvGrpSpPr>
      <p:grpSpPr>
        <a:xfrm>
          <a:off x="0" y="0"/>
          <a:ext cx="0" cy="0"/>
          <a:chOff x="0" y="0"/>
          <a:chExt cx="0" cy="0"/>
        </a:xfrm>
      </p:grpSpPr>
      <p:sp>
        <p:nvSpPr>
          <p:cNvPr id="2" name="Freeform 2"/>
          <p:cNvSpPr/>
          <p:nvPr/>
        </p:nvSpPr>
        <p:spPr>
          <a:xfrm rot="-2700000">
            <a:off x="15478544" y="-1101260"/>
            <a:ext cx="4209775" cy="4074702"/>
          </a:xfrm>
          <a:custGeom>
            <a:avLst/>
            <a:gdLst/>
            <a:ahLst/>
            <a:cxnLst/>
            <a:rect l="l" t="t" r="r" b="b"/>
            <a:pathLst>
              <a:path w="4209775" h="4074702">
                <a:moveTo>
                  <a:pt x="0" y="0"/>
                </a:moveTo>
                <a:lnTo>
                  <a:pt x="4209775" y="0"/>
                </a:lnTo>
                <a:lnTo>
                  <a:pt x="4209775" y="4074702"/>
                </a:lnTo>
                <a:lnTo>
                  <a:pt x="0" y="4074702"/>
                </a:lnTo>
                <a:lnTo>
                  <a:pt x="0" y="0"/>
                </a:lnTo>
                <a:close/>
              </a:path>
            </a:pathLst>
          </a:custGeom>
          <a:blipFill>
            <a:blip r:embed="rId2"/>
            <a:stretch>
              <a:fillRect l="-32343" t="-90472" r="-30903" b="-62515"/>
            </a:stretch>
          </a:blipFill>
        </p:spPr>
      </p:sp>
      <p:sp>
        <p:nvSpPr>
          <p:cNvPr id="3" name="Freeform 3"/>
          <p:cNvSpPr/>
          <p:nvPr/>
        </p:nvSpPr>
        <p:spPr>
          <a:xfrm>
            <a:off x="289017" y="289017"/>
            <a:ext cx="739683" cy="739683"/>
          </a:xfrm>
          <a:custGeom>
            <a:avLst/>
            <a:gdLst/>
            <a:ahLst/>
            <a:cxnLst/>
            <a:rect l="l" t="t" r="r" b="b"/>
            <a:pathLst>
              <a:path w="739683" h="739683">
                <a:moveTo>
                  <a:pt x="0" y="0"/>
                </a:moveTo>
                <a:lnTo>
                  <a:pt x="739683" y="0"/>
                </a:lnTo>
                <a:lnTo>
                  <a:pt x="739683" y="739683"/>
                </a:lnTo>
                <a:lnTo>
                  <a:pt x="0" y="739683"/>
                </a:lnTo>
                <a:lnTo>
                  <a:pt x="0" y="0"/>
                </a:lnTo>
                <a:close/>
              </a:path>
            </a:pathLst>
          </a:custGeom>
          <a:blipFill>
            <a:blip r:embed="rId3"/>
            <a:stretch>
              <a:fillRect/>
            </a:stretch>
          </a:blipFill>
        </p:spPr>
      </p:sp>
      <p:grpSp>
        <p:nvGrpSpPr>
          <p:cNvPr id="4" name="Group 4"/>
          <p:cNvGrpSpPr/>
          <p:nvPr/>
        </p:nvGrpSpPr>
        <p:grpSpPr>
          <a:xfrm>
            <a:off x="1028700" y="4370639"/>
            <a:ext cx="3912306" cy="4887661"/>
            <a:chOff x="0" y="0"/>
            <a:chExt cx="752741" cy="940403"/>
          </a:xfrm>
        </p:grpSpPr>
        <p:sp>
          <p:nvSpPr>
            <p:cNvPr id="5" name="Freeform 5"/>
            <p:cNvSpPr/>
            <p:nvPr/>
          </p:nvSpPr>
          <p:spPr>
            <a:xfrm>
              <a:off x="0" y="0"/>
              <a:ext cx="752741" cy="940403"/>
            </a:xfrm>
            <a:custGeom>
              <a:avLst/>
              <a:gdLst/>
              <a:ahLst/>
              <a:cxnLst/>
              <a:rect l="l" t="t" r="r" b="b"/>
              <a:pathLst>
                <a:path w="752741" h="940403">
                  <a:moveTo>
                    <a:pt x="0" y="0"/>
                  </a:moveTo>
                  <a:lnTo>
                    <a:pt x="752741" y="0"/>
                  </a:lnTo>
                  <a:lnTo>
                    <a:pt x="752741" y="940403"/>
                  </a:lnTo>
                  <a:lnTo>
                    <a:pt x="0" y="940403"/>
                  </a:lnTo>
                  <a:close/>
                </a:path>
              </a:pathLst>
            </a:custGeom>
            <a:solidFill>
              <a:srgbClr val="4D1354">
                <a:alpha val="12941"/>
              </a:srgbClr>
            </a:solidFill>
          </p:spPr>
        </p:sp>
        <p:sp>
          <p:nvSpPr>
            <p:cNvPr id="6" name="TextBox 6"/>
            <p:cNvSpPr txBox="1"/>
            <p:nvPr/>
          </p:nvSpPr>
          <p:spPr>
            <a:xfrm>
              <a:off x="0" y="-47625"/>
              <a:ext cx="752741" cy="988028"/>
            </a:xfrm>
            <a:prstGeom prst="rect">
              <a:avLst/>
            </a:prstGeom>
          </p:spPr>
          <p:txBody>
            <a:bodyPr lIns="69538" tIns="69538" rIns="69538" bIns="69538" rtlCol="0" anchor="ctr"/>
            <a:lstStyle/>
            <a:p>
              <a:pPr algn="ctr">
                <a:lnSpc>
                  <a:spcPts val="3738"/>
                </a:lnSpc>
              </a:pPr>
              <a:endParaRPr/>
            </a:p>
          </p:txBody>
        </p:sp>
      </p:grpSp>
      <p:grpSp>
        <p:nvGrpSpPr>
          <p:cNvPr id="7" name="Group 7"/>
          <p:cNvGrpSpPr/>
          <p:nvPr/>
        </p:nvGrpSpPr>
        <p:grpSpPr>
          <a:xfrm>
            <a:off x="1727313" y="5544230"/>
            <a:ext cx="2515080" cy="3116568"/>
            <a:chOff x="0" y="0"/>
            <a:chExt cx="3353440" cy="4155424"/>
          </a:xfrm>
        </p:grpSpPr>
        <p:sp>
          <p:nvSpPr>
            <p:cNvPr id="8" name="AutoShape 8"/>
            <p:cNvSpPr/>
            <p:nvPr/>
          </p:nvSpPr>
          <p:spPr>
            <a:xfrm>
              <a:off x="1292517" y="1687303"/>
              <a:ext cx="768405" cy="0"/>
            </a:xfrm>
            <a:prstGeom prst="line">
              <a:avLst/>
            </a:prstGeom>
            <a:ln w="12700" cap="flat">
              <a:solidFill>
                <a:srgbClr val="000000"/>
              </a:solidFill>
              <a:prstDash val="solid"/>
              <a:headEnd type="none" w="sm" len="sm"/>
              <a:tailEnd type="none" w="sm" len="sm"/>
            </a:ln>
          </p:spPr>
        </p:sp>
        <p:sp>
          <p:nvSpPr>
            <p:cNvPr id="9" name="Freeform 9"/>
            <p:cNvSpPr/>
            <p:nvPr/>
          </p:nvSpPr>
          <p:spPr>
            <a:xfrm>
              <a:off x="0" y="0"/>
              <a:ext cx="3353440" cy="4155424"/>
            </a:xfrm>
            <a:custGeom>
              <a:avLst/>
              <a:gdLst/>
              <a:ahLst/>
              <a:cxnLst/>
              <a:rect l="l" t="t" r="r" b="b"/>
              <a:pathLst>
                <a:path w="3353440" h="4155424">
                  <a:moveTo>
                    <a:pt x="0" y="0"/>
                  </a:moveTo>
                  <a:lnTo>
                    <a:pt x="3353440" y="0"/>
                  </a:lnTo>
                  <a:lnTo>
                    <a:pt x="3353440" y="4155424"/>
                  </a:lnTo>
                  <a:lnTo>
                    <a:pt x="0" y="4155424"/>
                  </a:lnTo>
                  <a:lnTo>
                    <a:pt x="0" y="0"/>
                  </a:lnTo>
                  <a:close/>
                </a:path>
              </a:pathLst>
            </a:custGeom>
            <a:blipFill>
              <a:blip r:embed="rId4">
                <a:extLst>
                  <a:ext uri="{96DAC541-7B7A-43D3-8B79-37D633B846F1}">
                    <asvg:svgBlip xmlns:asvg="http://schemas.microsoft.com/office/drawing/2016/SVG/main" r:embed="rId5"/>
                  </a:ext>
                </a:extLst>
              </a:blip>
              <a:stretch>
                <a:fillRect l="-37169" r="-88644"/>
              </a:stretch>
            </a:blipFill>
          </p:spPr>
        </p:sp>
        <p:sp>
          <p:nvSpPr>
            <p:cNvPr id="10" name="AutoShape 10"/>
            <p:cNvSpPr/>
            <p:nvPr/>
          </p:nvSpPr>
          <p:spPr>
            <a:xfrm flipV="1">
              <a:off x="2086384" y="1772450"/>
              <a:ext cx="8692" cy="796459"/>
            </a:xfrm>
            <a:prstGeom prst="line">
              <a:avLst/>
            </a:prstGeom>
            <a:ln w="12700" cap="flat">
              <a:solidFill>
                <a:srgbClr val="000000"/>
              </a:solidFill>
              <a:prstDash val="solid"/>
              <a:headEnd type="none" w="sm" len="sm"/>
              <a:tailEnd type="none" w="sm" len="sm"/>
            </a:ln>
          </p:spPr>
        </p:sp>
        <p:sp>
          <p:nvSpPr>
            <p:cNvPr id="11" name="AutoShape 11"/>
            <p:cNvSpPr/>
            <p:nvPr/>
          </p:nvSpPr>
          <p:spPr>
            <a:xfrm flipV="1">
              <a:off x="495799" y="973370"/>
              <a:ext cx="8692" cy="796459"/>
            </a:xfrm>
            <a:prstGeom prst="line">
              <a:avLst/>
            </a:prstGeom>
            <a:ln w="12700" cap="flat">
              <a:solidFill>
                <a:srgbClr val="000000"/>
              </a:solidFill>
              <a:prstDash val="solid"/>
              <a:headEnd type="none" w="sm" len="sm"/>
              <a:tailEnd type="none" w="sm" len="sm"/>
            </a:ln>
          </p:spPr>
        </p:sp>
        <p:sp>
          <p:nvSpPr>
            <p:cNvPr id="12" name="AutoShape 12"/>
            <p:cNvSpPr/>
            <p:nvPr/>
          </p:nvSpPr>
          <p:spPr>
            <a:xfrm>
              <a:off x="484542" y="1861806"/>
              <a:ext cx="4908" cy="615537"/>
            </a:xfrm>
            <a:prstGeom prst="line">
              <a:avLst/>
            </a:prstGeom>
            <a:ln w="12700" cap="flat">
              <a:solidFill>
                <a:srgbClr val="000000"/>
              </a:solidFill>
              <a:prstDash val="solid"/>
              <a:headEnd type="none" w="sm" len="sm"/>
              <a:tailEnd type="none" w="sm" len="sm"/>
            </a:ln>
          </p:spPr>
        </p:sp>
        <p:sp>
          <p:nvSpPr>
            <p:cNvPr id="13" name="AutoShape 13"/>
            <p:cNvSpPr/>
            <p:nvPr/>
          </p:nvSpPr>
          <p:spPr>
            <a:xfrm>
              <a:off x="1311629" y="2462301"/>
              <a:ext cx="768405" cy="0"/>
            </a:xfrm>
            <a:prstGeom prst="line">
              <a:avLst/>
            </a:prstGeom>
            <a:ln w="12700" cap="flat">
              <a:solidFill>
                <a:srgbClr val="000000"/>
              </a:solidFill>
              <a:prstDash val="solid"/>
              <a:headEnd type="none" w="sm" len="sm"/>
              <a:tailEnd type="none" w="sm" len="sm"/>
            </a:ln>
          </p:spPr>
        </p:sp>
        <p:sp>
          <p:nvSpPr>
            <p:cNvPr id="14" name="AutoShape 14"/>
            <p:cNvSpPr/>
            <p:nvPr/>
          </p:nvSpPr>
          <p:spPr>
            <a:xfrm flipH="1">
              <a:off x="525840" y="871724"/>
              <a:ext cx="1599634" cy="0"/>
            </a:xfrm>
            <a:prstGeom prst="line">
              <a:avLst/>
            </a:prstGeom>
            <a:ln w="12700" cap="flat">
              <a:solidFill>
                <a:srgbClr val="000000"/>
              </a:solidFill>
              <a:prstDash val="solid"/>
              <a:headEnd type="none" w="sm" len="sm"/>
              <a:tailEnd type="none" w="sm" len="sm"/>
            </a:ln>
          </p:spPr>
        </p:sp>
        <p:sp>
          <p:nvSpPr>
            <p:cNvPr id="15" name="Freeform 15"/>
            <p:cNvSpPr/>
            <p:nvPr/>
          </p:nvSpPr>
          <p:spPr>
            <a:xfrm>
              <a:off x="308528" y="700610"/>
              <a:ext cx="361845" cy="361845"/>
            </a:xfrm>
            <a:custGeom>
              <a:avLst/>
              <a:gdLst/>
              <a:ahLst/>
              <a:cxnLst/>
              <a:rect l="l" t="t" r="r" b="b"/>
              <a:pathLst>
                <a:path w="361845" h="361845">
                  <a:moveTo>
                    <a:pt x="0" y="0"/>
                  </a:moveTo>
                  <a:lnTo>
                    <a:pt x="361844" y="0"/>
                  </a:lnTo>
                  <a:lnTo>
                    <a:pt x="361844" y="361844"/>
                  </a:lnTo>
                  <a:lnTo>
                    <a:pt x="0" y="361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1144734" y="1500030"/>
              <a:ext cx="361845" cy="361845"/>
            </a:xfrm>
            <a:custGeom>
              <a:avLst/>
              <a:gdLst/>
              <a:ahLst/>
              <a:cxnLst/>
              <a:rect l="l" t="t" r="r" b="b"/>
              <a:pathLst>
                <a:path w="361845" h="361845">
                  <a:moveTo>
                    <a:pt x="0" y="0"/>
                  </a:moveTo>
                  <a:lnTo>
                    <a:pt x="361845" y="0"/>
                  </a:lnTo>
                  <a:lnTo>
                    <a:pt x="361845" y="361845"/>
                  </a:lnTo>
                  <a:lnTo>
                    <a:pt x="0" y="36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1944551" y="2287728"/>
              <a:ext cx="361845" cy="361845"/>
            </a:xfrm>
            <a:custGeom>
              <a:avLst/>
              <a:gdLst/>
              <a:ahLst/>
              <a:cxnLst/>
              <a:rect l="l" t="t" r="r" b="b"/>
              <a:pathLst>
                <a:path w="361845" h="361845">
                  <a:moveTo>
                    <a:pt x="0" y="0"/>
                  </a:moveTo>
                  <a:lnTo>
                    <a:pt x="361845" y="0"/>
                  </a:lnTo>
                  <a:lnTo>
                    <a:pt x="361845" y="361845"/>
                  </a:lnTo>
                  <a:lnTo>
                    <a:pt x="0" y="36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308528" y="1499961"/>
              <a:ext cx="361845" cy="361845"/>
            </a:xfrm>
            <a:custGeom>
              <a:avLst/>
              <a:gdLst/>
              <a:ahLst/>
              <a:cxnLst/>
              <a:rect l="l" t="t" r="r" b="b"/>
              <a:pathLst>
                <a:path w="361845" h="361845">
                  <a:moveTo>
                    <a:pt x="0" y="0"/>
                  </a:moveTo>
                  <a:lnTo>
                    <a:pt x="361844" y="0"/>
                  </a:lnTo>
                  <a:lnTo>
                    <a:pt x="361844" y="361845"/>
                  </a:lnTo>
                  <a:lnTo>
                    <a:pt x="0" y="36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302178" y="1499961"/>
              <a:ext cx="361845" cy="361845"/>
            </a:xfrm>
            <a:custGeom>
              <a:avLst/>
              <a:gdLst/>
              <a:ahLst/>
              <a:cxnLst/>
              <a:rect l="l" t="t" r="r" b="b"/>
              <a:pathLst>
                <a:path w="361845" h="361845">
                  <a:moveTo>
                    <a:pt x="0" y="0"/>
                  </a:moveTo>
                  <a:lnTo>
                    <a:pt x="361844" y="0"/>
                  </a:lnTo>
                  <a:lnTo>
                    <a:pt x="361844" y="361845"/>
                  </a:lnTo>
                  <a:lnTo>
                    <a:pt x="0" y="36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AutoShape 20"/>
            <p:cNvSpPr/>
            <p:nvPr/>
          </p:nvSpPr>
          <p:spPr>
            <a:xfrm flipH="1">
              <a:off x="489450" y="2477343"/>
              <a:ext cx="822180" cy="0"/>
            </a:xfrm>
            <a:prstGeom prst="line">
              <a:avLst/>
            </a:prstGeom>
            <a:ln w="12700" cap="flat">
              <a:solidFill>
                <a:srgbClr val="000000"/>
              </a:solidFill>
              <a:prstDash val="solid"/>
              <a:headEnd type="none" w="sm" len="sm"/>
              <a:tailEnd type="none" w="sm" len="sm"/>
            </a:ln>
          </p:spPr>
        </p:sp>
        <p:sp>
          <p:nvSpPr>
            <p:cNvPr id="21" name="Freeform 21"/>
            <p:cNvSpPr/>
            <p:nvPr/>
          </p:nvSpPr>
          <p:spPr>
            <a:xfrm>
              <a:off x="308528" y="2296421"/>
              <a:ext cx="361845" cy="361845"/>
            </a:xfrm>
            <a:custGeom>
              <a:avLst/>
              <a:gdLst/>
              <a:ahLst/>
              <a:cxnLst/>
              <a:rect l="l" t="t" r="r" b="b"/>
              <a:pathLst>
                <a:path w="361845" h="361845">
                  <a:moveTo>
                    <a:pt x="0" y="0"/>
                  </a:moveTo>
                  <a:lnTo>
                    <a:pt x="361844" y="0"/>
                  </a:lnTo>
                  <a:lnTo>
                    <a:pt x="361844" y="361844"/>
                  </a:lnTo>
                  <a:lnTo>
                    <a:pt x="0" y="361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130707" y="2296421"/>
              <a:ext cx="361845" cy="361845"/>
            </a:xfrm>
            <a:custGeom>
              <a:avLst/>
              <a:gdLst/>
              <a:ahLst/>
              <a:cxnLst/>
              <a:rect l="l" t="t" r="r" b="b"/>
              <a:pathLst>
                <a:path w="361845" h="361845">
                  <a:moveTo>
                    <a:pt x="0" y="0"/>
                  </a:moveTo>
                  <a:lnTo>
                    <a:pt x="361845" y="0"/>
                  </a:lnTo>
                  <a:lnTo>
                    <a:pt x="361845" y="361844"/>
                  </a:lnTo>
                  <a:lnTo>
                    <a:pt x="0" y="361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a:off x="1139399" y="703502"/>
              <a:ext cx="361845" cy="361845"/>
            </a:xfrm>
            <a:custGeom>
              <a:avLst/>
              <a:gdLst/>
              <a:ahLst/>
              <a:cxnLst/>
              <a:rect l="l" t="t" r="r" b="b"/>
              <a:pathLst>
                <a:path w="361845" h="361845">
                  <a:moveTo>
                    <a:pt x="0" y="0"/>
                  </a:moveTo>
                  <a:lnTo>
                    <a:pt x="361845" y="0"/>
                  </a:lnTo>
                  <a:lnTo>
                    <a:pt x="361845" y="361844"/>
                  </a:lnTo>
                  <a:lnTo>
                    <a:pt x="0" y="361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1907804" y="703502"/>
              <a:ext cx="361845" cy="361845"/>
            </a:xfrm>
            <a:custGeom>
              <a:avLst/>
              <a:gdLst/>
              <a:ahLst/>
              <a:cxnLst/>
              <a:rect l="l" t="t" r="r" b="b"/>
              <a:pathLst>
                <a:path w="361845" h="361845">
                  <a:moveTo>
                    <a:pt x="0" y="0"/>
                  </a:moveTo>
                  <a:lnTo>
                    <a:pt x="361845" y="0"/>
                  </a:lnTo>
                  <a:lnTo>
                    <a:pt x="361845" y="361844"/>
                  </a:lnTo>
                  <a:lnTo>
                    <a:pt x="0" y="361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a:off x="1928520" y="1481384"/>
              <a:ext cx="361845" cy="361845"/>
            </a:xfrm>
            <a:custGeom>
              <a:avLst/>
              <a:gdLst/>
              <a:ahLst/>
              <a:cxnLst/>
              <a:rect l="l" t="t" r="r" b="b"/>
              <a:pathLst>
                <a:path w="361845" h="361845">
                  <a:moveTo>
                    <a:pt x="0" y="0"/>
                  </a:moveTo>
                  <a:lnTo>
                    <a:pt x="361845" y="0"/>
                  </a:lnTo>
                  <a:lnTo>
                    <a:pt x="361845" y="361844"/>
                  </a:lnTo>
                  <a:lnTo>
                    <a:pt x="0" y="361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rot="-5400000">
              <a:off x="1217142" y="1109257"/>
              <a:ext cx="232011" cy="346864"/>
            </a:xfrm>
            <a:custGeom>
              <a:avLst/>
              <a:gdLst/>
              <a:ahLst/>
              <a:cxnLst/>
              <a:rect l="l" t="t" r="r" b="b"/>
              <a:pathLst>
                <a:path w="232011" h="346864">
                  <a:moveTo>
                    <a:pt x="0" y="0"/>
                  </a:moveTo>
                  <a:lnTo>
                    <a:pt x="232011" y="0"/>
                  </a:lnTo>
                  <a:lnTo>
                    <a:pt x="232011" y="346863"/>
                  </a:lnTo>
                  <a:lnTo>
                    <a:pt x="0" y="346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rot="5400000">
              <a:off x="1211807" y="1881243"/>
              <a:ext cx="232011" cy="346864"/>
            </a:xfrm>
            <a:custGeom>
              <a:avLst/>
              <a:gdLst/>
              <a:ahLst/>
              <a:cxnLst/>
              <a:rect l="l" t="t" r="r" b="b"/>
              <a:pathLst>
                <a:path w="232011" h="346864">
                  <a:moveTo>
                    <a:pt x="0" y="0"/>
                  </a:moveTo>
                  <a:lnTo>
                    <a:pt x="232011" y="0"/>
                  </a:lnTo>
                  <a:lnTo>
                    <a:pt x="232011" y="346863"/>
                  </a:lnTo>
                  <a:lnTo>
                    <a:pt x="0" y="346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8" name="Freeform 28"/>
            <p:cNvSpPr/>
            <p:nvPr/>
          </p:nvSpPr>
          <p:spPr>
            <a:xfrm rot="-10800000">
              <a:off x="784534" y="1520221"/>
              <a:ext cx="232011" cy="346864"/>
            </a:xfrm>
            <a:custGeom>
              <a:avLst/>
              <a:gdLst/>
              <a:ahLst/>
              <a:cxnLst/>
              <a:rect l="l" t="t" r="r" b="b"/>
              <a:pathLst>
                <a:path w="232011" h="346864">
                  <a:moveTo>
                    <a:pt x="0" y="0"/>
                  </a:moveTo>
                  <a:lnTo>
                    <a:pt x="232011" y="0"/>
                  </a:lnTo>
                  <a:lnTo>
                    <a:pt x="232011" y="346864"/>
                  </a:lnTo>
                  <a:lnTo>
                    <a:pt x="0" y="3468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29" name="TextBox 29"/>
          <p:cNvSpPr txBox="1"/>
          <p:nvPr/>
        </p:nvSpPr>
        <p:spPr>
          <a:xfrm>
            <a:off x="1028700" y="1047750"/>
            <a:ext cx="11697184" cy="1525946"/>
          </a:xfrm>
          <a:prstGeom prst="rect">
            <a:avLst/>
          </a:prstGeom>
        </p:spPr>
        <p:txBody>
          <a:bodyPr lIns="0" tIns="0" rIns="0" bIns="0" rtlCol="0" anchor="t">
            <a:spAutoFit/>
          </a:bodyPr>
          <a:lstStyle/>
          <a:p>
            <a:pPr>
              <a:lnSpc>
                <a:spcPts val="12284"/>
              </a:lnSpc>
            </a:pPr>
            <a:r>
              <a:rPr lang="en-US" sz="10410">
                <a:solidFill>
                  <a:srgbClr val="0A4247"/>
                </a:solidFill>
                <a:latin typeface="HK Grotesk Bold"/>
              </a:rPr>
              <a:t>Experiment</a:t>
            </a:r>
          </a:p>
        </p:txBody>
      </p:sp>
      <p:sp>
        <p:nvSpPr>
          <p:cNvPr id="30" name="TextBox 30"/>
          <p:cNvSpPr txBox="1"/>
          <p:nvPr/>
        </p:nvSpPr>
        <p:spPr>
          <a:xfrm>
            <a:off x="1028700" y="2508308"/>
            <a:ext cx="12222843" cy="701609"/>
          </a:xfrm>
          <a:prstGeom prst="rect">
            <a:avLst/>
          </a:prstGeom>
        </p:spPr>
        <p:txBody>
          <a:bodyPr lIns="0" tIns="0" rIns="0" bIns="0" rtlCol="0" anchor="t">
            <a:spAutoFit/>
          </a:bodyPr>
          <a:lstStyle/>
          <a:p>
            <a:pPr>
              <a:lnSpc>
                <a:spcPts val="2800"/>
              </a:lnSpc>
              <a:spcBef>
                <a:spcPct val="0"/>
              </a:spcBef>
            </a:pPr>
            <a:r>
              <a:rPr lang="en-US" sz="2000">
                <a:solidFill>
                  <a:srgbClr val="0A4247"/>
                </a:solidFill>
                <a:latin typeface="HK Grotesk Bold"/>
              </a:rPr>
              <a:t>We generate 1000 samples for protein for lengths n ∈ {5, 10, 15...195, 100}. Programmed to scale up experiment for both amino acid length and sample sizes.</a:t>
            </a:r>
          </a:p>
        </p:txBody>
      </p:sp>
      <p:sp>
        <p:nvSpPr>
          <p:cNvPr id="31" name="TextBox 31"/>
          <p:cNvSpPr txBox="1"/>
          <p:nvPr/>
        </p:nvSpPr>
        <p:spPr>
          <a:xfrm>
            <a:off x="17259300" y="9258300"/>
            <a:ext cx="510945" cy="444669"/>
          </a:xfrm>
          <a:prstGeom prst="rect">
            <a:avLst/>
          </a:prstGeom>
        </p:spPr>
        <p:txBody>
          <a:bodyPr lIns="0" tIns="0" rIns="0" bIns="0" rtlCol="0" anchor="t">
            <a:spAutoFit/>
          </a:bodyPr>
          <a:lstStyle/>
          <a:p>
            <a:pPr marL="0" lvl="0" indent="0" algn="l">
              <a:lnSpc>
                <a:spcPts val="3449"/>
              </a:lnSpc>
              <a:spcBef>
                <a:spcPct val="0"/>
              </a:spcBef>
            </a:pPr>
            <a:r>
              <a:rPr lang="en-US" sz="2923">
                <a:solidFill>
                  <a:srgbClr val="0A4247">
                    <a:alpha val="36863"/>
                  </a:srgbClr>
                </a:solidFill>
                <a:latin typeface="HK Grotesk Bold"/>
              </a:rPr>
              <a:t>21</a:t>
            </a:r>
          </a:p>
        </p:txBody>
      </p:sp>
      <p:sp>
        <p:nvSpPr>
          <p:cNvPr id="32" name="TextBox 32"/>
          <p:cNvSpPr txBox="1"/>
          <p:nvPr/>
        </p:nvSpPr>
        <p:spPr>
          <a:xfrm>
            <a:off x="1028700" y="4540411"/>
            <a:ext cx="3912306" cy="727594"/>
          </a:xfrm>
          <a:prstGeom prst="rect">
            <a:avLst/>
          </a:prstGeom>
        </p:spPr>
        <p:txBody>
          <a:bodyPr lIns="0" tIns="0" rIns="0" bIns="0" rtlCol="0" anchor="t">
            <a:spAutoFit/>
          </a:bodyPr>
          <a:lstStyle/>
          <a:p>
            <a:pPr algn="ctr">
              <a:lnSpc>
                <a:spcPts val="3359"/>
              </a:lnSpc>
            </a:pPr>
            <a:r>
              <a:rPr lang="en-US" sz="2400">
                <a:solidFill>
                  <a:srgbClr val="0A4247"/>
                </a:solidFill>
                <a:latin typeface="HK Grotesk Bold"/>
              </a:rPr>
              <a:t>Sampling with break</a:t>
            </a:r>
          </a:p>
          <a:p>
            <a:pPr algn="ctr">
              <a:lnSpc>
                <a:spcPts val="2520"/>
              </a:lnSpc>
              <a:spcBef>
                <a:spcPct val="0"/>
              </a:spcBef>
            </a:pPr>
            <a:r>
              <a:rPr lang="en-US" sz="1800">
                <a:solidFill>
                  <a:srgbClr val="FFFFFF"/>
                </a:solidFill>
                <a:latin typeface="HK Grotesk Bold"/>
              </a:rPr>
              <a:t>Break</a:t>
            </a:r>
            <a:r>
              <a:rPr lang="en-US" sz="1800">
                <a:solidFill>
                  <a:srgbClr val="FFFFFF"/>
                </a:solidFill>
                <a:latin typeface="HK Grotesk"/>
              </a:rPr>
              <a:t> when no adjacent locations</a:t>
            </a:r>
          </a:p>
        </p:txBody>
      </p:sp>
      <p:sp>
        <p:nvSpPr>
          <p:cNvPr id="88" name="TextBox 88"/>
          <p:cNvSpPr txBox="1"/>
          <p:nvPr/>
        </p:nvSpPr>
        <p:spPr>
          <a:xfrm>
            <a:off x="1028700" y="9373454"/>
            <a:ext cx="3912306" cy="620931"/>
          </a:xfrm>
          <a:prstGeom prst="rect">
            <a:avLst/>
          </a:prstGeom>
        </p:spPr>
        <p:txBody>
          <a:bodyPr lIns="0" tIns="0" rIns="0" bIns="0" rtlCol="0" anchor="t">
            <a:spAutoFit/>
          </a:bodyPr>
          <a:lstStyle/>
          <a:p>
            <a:pPr>
              <a:lnSpc>
                <a:spcPts val="2520"/>
              </a:lnSpc>
              <a:spcBef>
                <a:spcPct val="0"/>
              </a:spcBef>
            </a:pPr>
            <a:r>
              <a:rPr lang="en-US" sz="1800">
                <a:solidFill>
                  <a:srgbClr val="0A4247"/>
                </a:solidFill>
                <a:latin typeface="HK Grotesk Bold"/>
              </a:rPr>
              <a:t>number of breaks increase as number of amino acids increases</a:t>
            </a:r>
          </a:p>
        </p:txBody>
      </p:sp>
      <p:pic>
        <p:nvPicPr>
          <p:cNvPr id="90" name="Afbeelding 89" descr="Afbeelding met tekst, lijn, Perceel, schermopname&#10;&#10;Automatisch gegenereerde beschrijving">
            <a:extLst>
              <a:ext uri="{FF2B5EF4-FFF2-40B4-BE49-F238E27FC236}">
                <a16:creationId xmlns:a16="http://schemas.microsoft.com/office/drawing/2014/main" id="{07471B55-86C7-EED6-D35E-F58C78BB391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09614" y="4349822"/>
            <a:ext cx="7772400" cy="505330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0D7D9"/>
        </a:solidFill>
        <a:effectLst/>
      </p:bgPr>
    </p:bg>
    <p:spTree>
      <p:nvGrpSpPr>
        <p:cNvPr id="1" name=""/>
        <p:cNvGrpSpPr/>
        <p:nvPr/>
      </p:nvGrpSpPr>
      <p:grpSpPr>
        <a:xfrm>
          <a:off x="0" y="0"/>
          <a:ext cx="0" cy="0"/>
          <a:chOff x="0" y="0"/>
          <a:chExt cx="0" cy="0"/>
        </a:xfrm>
      </p:grpSpPr>
      <p:sp>
        <p:nvSpPr>
          <p:cNvPr id="2" name="Freeform 2"/>
          <p:cNvSpPr/>
          <p:nvPr/>
        </p:nvSpPr>
        <p:spPr>
          <a:xfrm rot="-2700000">
            <a:off x="15478544" y="-1101260"/>
            <a:ext cx="4209775" cy="4074702"/>
          </a:xfrm>
          <a:custGeom>
            <a:avLst/>
            <a:gdLst/>
            <a:ahLst/>
            <a:cxnLst/>
            <a:rect l="l" t="t" r="r" b="b"/>
            <a:pathLst>
              <a:path w="4209775" h="4074702">
                <a:moveTo>
                  <a:pt x="0" y="0"/>
                </a:moveTo>
                <a:lnTo>
                  <a:pt x="4209775" y="0"/>
                </a:lnTo>
                <a:lnTo>
                  <a:pt x="4209775" y="4074702"/>
                </a:lnTo>
                <a:lnTo>
                  <a:pt x="0" y="4074702"/>
                </a:lnTo>
                <a:lnTo>
                  <a:pt x="0" y="0"/>
                </a:lnTo>
                <a:close/>
              </a:path>
            </a:pathLst>
          </a:custGeom>
          <a:blipFill>
            <a:blip r:embed="rId2"/>
            <a:stretch>
              <a:fillRect l="-32343" t="-90472" r="-30903" b="-62515"/>
            </a:stretch>
          </a:blipFill>
        </p:spPr>
      </p:sp>
      <p:sp>
        <p:nvSpPr>
          <p:cNvPr id="3" name="Freeform 3"/>
          <p:cNvSpPr/>
          <p:nvPr/>
        </p:nvSpPr>
        <p:spPr>
          <a:xfrm>
            <a:off x="289017" y="289017"/>
            <a:ext cx="739683" cy="739683"/>
          </a:xfrm>
          <a:custGeom>
            <a:avLst/>
            <a:gdLst/>
            <a:ahLst/>
            <a:cxnLst/>
            <a:rect l="l" t="t" r="r" b="b"/>
            <a:pathLst>
              <a:path w="739683" h="739683">
                <a:moveTo>
                  <a:pt x="0" y="0"/>
                </a:moveTo>
                <a:lnTo>
                  <a:pt x="739683" y="0"/>
                </a:lnTo>
                <a:lnTo>
                  <a:pt x="739683" y="739683"/>
                </a:lnTo>
                <a:lnTo>
                  <a:pt x="0" y="739683"/>
                </a:lnTo>
                <a:lnTo>
                  <a:pt x="0" y="0"/>
                </a:lnTo>
                <a:close/>
              </a:path>
            </a:pathLst>
          </a:custGeom>
          <a:blipFill>
            <a:blip r:embed="rId3"/>
            <a:stretch>
              <a:fillRect/>
            </a:stretch>
          </a:blipFill>
        </p:spPr>
      </p:sp>
      <p:grpSp>
        <p:nvGrpSpPr>
          <p:cNvPr id="4" name="Group 4"/>
          <p:cNvGrpSpPr/>
          <p:nvPr/>
        </p:nvGrpSpPr>
        <p:grpSpPr>
          <a:xfrm>
            <a:off x="1028700" y="4370639"/>
            <a:ext cx="3912306" cy="4887661"/>
            <a:chOff x="0" y="0"/>
            <a:chExt cx="5216408" cy="6516881"/>
          </a:xfrm>
        </p:grpSpPr>
        <p:sp>
          <p:nvSpPr>
            <p:cNvPr id="5" name="AutoShape 5"/>
            <p:cNvSpPr/>
            <p:nvPr/>
          </p:nvSpPr>
          <p:spPr>
            <a:xfrm>
              <a:off x="2288553" y="4042181"/>
              <a:ext cx="768405" cy="0"/>
            </a:xfrm>
            <a:prstGeom prst="line">
              <a:avLst/>
            </a:prstGeom>
            <a:ln w="12700" cap="flat">
              <a:solidFill>
                <a:srgbClr val="000000"/>
              </a:solidFill>
              <a:prstDash val="solid"/>
              <a:headEnd type="none" w="sm" len="sm"/>
              <a:tailEnd type="none" w="sm" len="sm"/>
            </a:ln>
          </p:spPr>
        </p:sp>
        <p:sp>
          <p:nvSpPr>
            <p:cNvPr id="6" name="Freeform 6"/>
            <p:cNvSpPr/>
            <p:nvPr/>
          </p:nvSpPr>
          <p:spPr>
            <a:xfrm>
              <a:off x="931484" y="1564788"/>
              <a:ext cx="3353440" cy="4155424"/>
            </a:xfrm>
            <a:custGeom>
              <a:avLst/>
              <a:gdLst/>
              <a:ahLst/>
              <a:cxnLst/>
              <a:rect l="l" t="t" r="r" b="b"/>
              <a:pathLst>
                <a:path w="3353440" h="4155424">
                  <a:moveTo>
                    <a:pt x="0" y="0"/>
                  </a:moveTo>
                  <a:lnTo>
                    <a:pt x="3353440" y="0"/>
                  </a:lnTo>
                  <a:lnTo>
                    <a:pt x="3353440" y="4155423"/>
                  </a:lnTo>
                  <a:lnTo>
                    <a:pt x="0" y="4155423"/>
                  </a:lnTo>
                  <a:lnTo>
                    <a:pt x="0" y="0"/>
                  </a:lnTo>
                  <a:close/>
                </a:path>
              </a:pathLst>
            </a:custGeom>
            <a:blipFill>
              <a:blip r:embed="rId4">
                <a:extLst>
                  <a:ext uri="{96DAC541-7B7A-43D3-8B79-37D633B846F1}">
                    <asvg:svgBlip xmlns:asvg="http://schemas.microsoft.com/office/drawing/2016/SVG/main" r:embed="rId5"/>
                  </a:ext>
                </a:extLst>
              </a:blip>
              <a:stretch>
                <a:fillRect l="-37169" r="-88644"/>
              </a:stretch>
            </a:blipFill>
          </p:spPr>
        </p:sp>
        <p:sp>
          <p:nvSpPr>
            <p:cNvPr id="7" name="AutoShape 7"/>
            <p:cNvSpPr/>
            <p:nvPr/>
          </p:nvSpPr>
          <p:spPr>
            <a:xfrm>
              <a:off x="3056958" y="3233444"/>
              <a:ext cx="768405" cy="0"/>
            </a:xfrm>
            <a:prstGeom prst="line">
              <a:avLst/>
            </a:prstGeom>
            <a:ln w="12700" cap="flat">
              <a:solidFill>
                <a:srgbClr val="000000"/>
              </a:solidFill>
              <a:prstDash val="solid"/>
              <a:headEnd type="none" w="sm" len="sm"/>
              <a:tailEnd type="none" w="sm" len="sm"/>
            </a:ln>
          </p:spPr>
        </p:sp>
        <p:grpSp>
          <p:nvGrpSpPr>
            <p:cNvPr id="8" name="Group 8"/>
            <p:cNvGrpSpPr/>
            <p:nvPr/>
          </p:nvGrpSpPr>
          <p:grpSpPr>
            <a:xfrm>
              <a:off x="0" y="0"/>
              <a:ext cx="5216408" cy="6516881"/>
              <a:chOff x="0" y="0"/>
              <a:chExt cx="752741" cy="940403"/>
            </a:xfrm>
          </p:grpSpPr>
          <p:sp>
            <p:nvSpPr>
              <p:cNvPr id="9" name="Freeform 9"/>
              <p:cNvSpPr/>
              <p:nvPr/>
            </p:nvSpPr>
            <p:spPr>
              <a:xfrm>
                <a:off x="0" y="0"/>
                <a:ext cx="752741" cy="940403"/>
              </a:xfrm>
              <a:custGeom>
                <a:avLst/>
                <a:gdLst/>
                <a:ahLst/>
                <a:cxnLst/>
                <a:rect l="l" t="t" r="r" b="b"/>
                <a:pathLst>
                  <a:path w="752741" h="940403">
                    <a:moveTo>
                      <a:pt x="0" y="0"/>
                    </a:moveTo>
                    <a:lnTo>
                      <a:pt x="752741" y="0"/>
                    </a:lnTo>
                    <a:lnTo>
                      <a:pt x="752741" y="940403"/>
                    </a:lnTo>
                    <a:lnTo>
                      <a:pt x="0" y="940403"/>
                    </a:lnTo>
                    <a:close/>
                  </a:path>
                </a:pathLst>
              </a:custGeom>
              <a:solidFill>
                <a:srgbClr val="4D1354">
                  <a:alpha val="12941"/>
                </a:srgbClr>
              </a:solidFill>
            </p:spPr>
          </p:sp>
          <p:sp>
            <p:nvSpPr>
              <p:cNvPr id="10" name="TextBox 10"/>
              <p:cNvSpPr txBox="1"/>
              <p:nvPr/>
            </p:nvSpPr>
            <p:spPr>
              <a:xfrm>
                <a:off x="0" y="-47625"/>
                <a:ext cx="752741" cy="988028"/>
              </a:xfrm>
              <a:prstGeom prst="rect">
                <a:avLst/>
              </a:prstGeom>
            </p:spPr>
            <p:txBody>
              <a:bodyPr lIns="69538" tIns="69538" rIns="69538" bIns="69538" rtlCol="0" anchor="ctr"/>
              <a:lstStyle/>
              <a:p>
                <a:pPr algn="ctr">
                  <a:lnSpc>
                    <a:spcPts val="3738"/>
                  </a:lnSpc>
                </a:pPr>
                <a:endParaRPr/>
              </a:p>
            </p:txBody>
          </p:sp>
        </p:grpSp>
        <p:sp>
          <p:nvSpPr>
            <p:cNvPr id="11" name="TextBox 11"/>
            <p:cNvSpPr txBox="1"/>
            <p:nvPr/>
          </p:nvSpPr>
          <p:spPr>
            <a:xfrm>
              <a:off x="0" y="242237"/>
              <a:ext cx="5216408" cy="954251"/>
            </a:xfrm>
            <a:prstGeom prst="rect">
              <a:avLst/>
            </a:prstGeom>
          </p:spPr>
          <p:txBody>
            <a:bodyPr lIns="0" tIns="0" rIns="0" bIns="0" rtlCol="0" anchor="t">
              <a:spAutoFit/>
            </a:bodyPr>
            <a:lstStyle/>
            <a:p>
              <a:pPr algn="ctr">
                <a:lnSpc>
                  <a:spcPts val="3359"/>
                </a:lnSpc>
              </a:pPr>
              <a:r>
                <a:rPr lang="en-US" sz="2400">
                  <a:solidFill>
                    <a:srgbClr val="0A4247"/>
                  </a:solidFill>
                  <a:latin typeface="HK Grotesk Bold"/>
                </a:rPr>
                <a:t>Sampling with backtracking</a:t>
              </a:r>
            </a:p>
            <a:p>
              <a:pPr algn="ctr">
                <a:lnSpc>
                  <a:spcPts val="2520"/>
                </a:lnSpc>
                <a:spcBef>
                  <a:spcPct val="0"/>
                </a:spcBef>
              </a:pPr>
              <a:r>
                <a:rPr lang="en-US" sz="1800">
                  <a:solidFill>
                    <a:srgbClr val="FFFFFF"/>
                  </a:solidFill>
                  <a:latin typeface="HK Grotesk Bold"/>
                </a:rPr>
                <a:t>Backtrack</a:t>
              </a:r>
              <a:r>
                <a:rPr lang="en-US" sz="1800">
                  <a:solidFill>
                    <a:srgbClr val="FFFFFF"/>
                  </a:solidFill>
                  <a:latin typeface="HK Grotesk"/>
                </a:rPr>
                <a:t> when no adjacent locations</a:t>
              </a:r>
            </a:p>
          </p:txBody>
        </p:sp>
        <p:sp>
          <p:nvSpPr>
            <p:cNvPr id="12" name="AutoShape 12"/>
            <p:cNvSpPr/>
            <p:nvPr/>
          </p:nvSpPr>
          <p:spPr>
            <a:xfrm>
              <a:off x="2224002" y="3227094"/>
              <a:ext cx="768405" cy="0"/>
            </a:xfrm>
            <a:prstGeom prst="line">
              <a:avLst/>
            </a:prstGeom>
            <a:ln w="12700" cap="flat">
              <a:solidFill>
                <a:srgbClr val="000000"/>
              </a:solidFill>
              <a:prstDash val="solid"/>
              <a:headEnd type="none" w="sm" len="sm"/>
              <a:tailEnd type="none" w="sm" len="sm"/>
            </a:ln>
          </p:spPr>
        </p:sp>
        <p:sp>
          <p:nvSpPr>
            <p:cNvPr id="13" name="AutoShape 13"/>
            <p:cNvSpPr/>
            <p:nvPr/>
          </p:nvSpPr>
          <p:spPr>
            <a:xfrm flipV="1">
              <a:off x="3017868" y="3337238"/>
              <a:ext cx="8692" cy="796459"/>
            </a:xfrm>
            <a:prstGeom prst="line">
              <a:avLst/>
            </a:prstGeom>
            <a:ln w="12700" cap="flat">
              <a:solidFill>
                <a:srgbClr val="000000"/>
              </a:solidFill>
              <a:prstDash val="solid"/>
              <a:headEnd type="none" w="sm" len="sm"/>
              <a:tailEnd type="none" w="sm" len="sm"/>
            </a:ln>
          </p:spPr>
        </p:sp>
        <p:sp>
          <p:nvSpPr>
            <p:cNvPr id="14" name="AutoShape 14"/>
            <p:cNvSpPr/>
            <p:nvPr/>
          </p:nvSpPr>
          <p:spPr>
            <a:xfrm flipV="1">
              <a:off x="1427284" y="2538158"/>
              <a:ext cx="8692" cy="796459"/>
            </a:xfrm>
            <a:prstGeom prst="line">
              <a:avLst/>
            </a:prstGeom>
            <a:ln w="12700" cap="flat">
              <a:solidFill>
                <a:srgbClr val="000000"/>
              </a:solidFill>
              <a:prstDash val="solid"/>
              <a:headEnd type="none" w="sm" len="sm"/>
              <a:tailEnd type="none" w="sm" len="sm"/>
            </a:ln>
          </p:spPr>
        </p:sp>
        <p:sp>
          <p:nvSpPr>
            <p:cNvPr id="15" name="AutoShape 15"/>
            <p:cNvSpPr/>
            <p:nvPr/>
          </p:nvSpPr>
          <p:spPr>
            <a:xfrm>
              <a:off x="1416027" y="3426593"/>
              <a:ext cx="4908" cy="615537"/>
            </a:xfrm>
            <a:prstGeom prst="line">
              <a:avLst/>
            </a:prstGeom>
            <a:ln w="12700" cap="flat">
              <a:solidFill>
                <a:srgbClr val="000000"/>
              </a:solidFill>
              <a:prstDash val="solid"/>
              <a:headEnd type="none" w="sm" len="sm"/>
              <a:tailEnd type="none" w="sm" len="sm"/>
            </a:ln>
          </p:spPr>
        </p:sp>
        <p:sp>
          <p:nvSpPr>
            <p:cNvPr id="16" name="AutoShape 16"/>
            <p:cNvSpPr/>
            <p:nvPr/>
          </p:nvSpPr>
          <p:spPr>
            <a:xfrm flipH="1">
              <a:off x="1457324" y="2436512"/>
              <a:ext cx="1599634" cy="0"/>
            </a:xfrm>
            <a:prstGeom prst="line">
              <a:avLst/>
            </a:prstGeom>
            <a:ln w="12700" cap="flat">
              <a:solidFill>
                <a:srgbClr val="000000"/>
              </a:solidFill>
              <a:prstDash val="solid"/>
              <a:headEnd type="none" w="sm" len="sm"/>
              <a:tailEnd type="none" w="sm" len="sm"/>
            </a:ln>
          </p:spPr>
        </p:sp>
        <p:sp>
          <p:nvSpPr>
            <p:cNvPr id="17" name="Freeform 17"/>
            <p:cNvSpPr/>
            <p:nvPr/>
          </p:nvSpPr>
          <p:spPr>
            <a:xfrm>
              <a:off x="1240012" y="2265397"/>
              <a:ext cx="361845" cy="361845"/>
            </a:xfrm>
            <a:custGeom>
              <a:avLst/>
              <a:gdLst/>
              <a:ahLst/>
              <a:cxnLst/>
              <a:rect l="l" t="t" r="r" b="b"/>
              <a:pathLst>
                <a:path w="361845" h="361845">
                  <a:moveTo>
                    <a:pt x="0" y="0"/>
                  </a:moveTo>
                  <a:lnTo>
                    <a:pt x="361844" y="0"/>
                  </a:lnTo>
                  <a:lnTo>
                    <a:pt x="361844" y="361845"/>
                  </a:lnTo>
                  <a:lnTo>
                    <a:pt x="0" y="36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2062191" y="3064818"/>
              <a:ext cx="361845" cy="361845"/>
            </a:xfrm>
            <a:custGeom>
              <a:avLst/>
              <a:gdLst/>
              <a:ahLst/>
              <a:cxnLst/>
              <a:rect l="l" t="t" r="r" b="b"/>
              <a:pathLst>
                <a:path w="361845" h="361845">
                  <a:moveTo>
                    <a:pt x="0" y="0"/>
                  </a:moveTo>
                  <a:lnTo>
                    <a:pt x="361845" y="0"/>
                  </a:lnTo>
                  <a:lnTo>
                    <a:pt x="361845" y="361845"/>
                  </a:lnTo>
                  <a:lnTo>
                    <a:pt x="0" y="361845"/>
                  </a:lnTo>
                  <a:lnTo>
                    <a:pt x="0" y="0"/>
                  </a:lnTo>
                  <a:close/>
                </a:path>
              </a:pathLst>
            </a:custGeom>
            <a:blipFill>
              <a:blip r:embed="rId6">
                <a:alphaModFix amt="39000"/>
                <a:extLst>
                  <a:ext uri="{96DAC541-7B7A-43D3-8B79-37D633B846F1}">
                    <asvg:svgBlip xmlns:asvg="http://schemas.microsoft.com/office/drawing/2016/SVG/main" r:embed="rId7"/>
                  </a:ext>
                </a:extLst>
              </a:blip>
              <a:stretch>
                <a:fillRect/>
              </a:stretch>
            </a:blipFill>
          </p:spPr>
        </p:sp>
        <p:sp>
          <p:nvSpPr>
            <p:cNvPr id="19" name="Freeform 19"/>
            <p:cNvSpPr/>
            <p:nvPr/>
          </p:nvSpPr>
          <p:spPr>
            <a:xfrm>
              <a:off x="2876035" y="3852516"/>
              <a:ext cx="361845" cy="361845"/>
            </a:xfrm>
            <a:custGeom>
              <a:avLst/>
              <a:gdLst/>
              <a:ahLst/>
              <a:cxnLst/>
              <a:rect l="l" t="t" r="r" b="b"/>
              <a:pathLst>
                <a:path w="361845" h="361845">
                  <a:moveTo>
                    <a:pt x="0" y="0"/>
                  </a:moveTo>
                  <a:lnTo>
                    <a:pt x="361845" y="0"/>
                  </a:lnTo>
                  <a:lnTo>
                    <a:pt x="361845" y="361845"/>
                  </a:lnTo>
                  <a:lnTo>
                    <a:pt x="0" y="36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1240012" y="3064749"/>
              <a:ext cx="361845" cy="361845"/>
            </a:xfrm>
            <a:custGeom>
              <a:avLst/>
              <a:gdLst/>
              <a:ahLst/>
              <a:cxnLst/>
              <a:rect l="l" t="t" r="r" b="b"/>
              <a:pathLst>
                <a:path w="361845" h="361845">
                  <a:moveTo>
                    <a:pt x="0" y="0"/>
                  </a:moveTo>
                  <a:lnTo>
                    <a:pt x="361844" y="0"/>
                  </a:lnTo>
                  <a:lnTo>
                    <a:pt x="361844" y="361844"/>
                  </a:lnTo>
                  <a:lnTo>
                    <a:pt x="0" y="361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a:off x="1233662" y="3064749"/>
              <a:ext cx="361845" cy="361845"/>
            </a:xfrm>
            <a:custGeom>
              <a:avLst/>
              <a:gdLst/>
              <a:ahLst/>
              <a:cxnLst/>
              <a:rect l="l" t="t" r="r" b="b"/>
              <a:pathLst>
                <a:path w="361845" h="361845">
                  <a:moveTo>
                    <a:pt x="0" y="0"/>
                  </a:moveTo>
                  <a:lnTo>
                    <a:pt x="361844" y="0"/>
                  </a:lnTo>
                  <a:lnTo>
                    <a:pt x="361844" y="361844"/>
                  </a:lnTo>
                  <a:lnTo>
                    <a:pt x="0" y="361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AutoShape 22"/>
            <p:cNvSpPr/>
            <p:nvPr/>
          </p:nvSpPr>
          <p:spPr>
            <a:xfrm flipH="1">
              <a:off x="1420934" y="4042130"/>
              <a:ext cx="822180" cy="0"/>
            </a:xfrm>
            <a:prstGeom prst="line">
              <a:avLst/>
            </a:prstGeom>
            <a:ln w="12700" cap="flat">
              <a:solidFill>
                <a:srgbClr val="000000"/>
              </a:solidFill>
              <a:prstDash val="solid"/>
              <a:headEnd type="none" w="sm" len="sm"/>
              <a:tailEnd type="none" w="sm" len="sm"/>
            </a:ln>
          </p:spPr>
        </p:sp>
        <p:sp>
          <p:nvSpPr>
            <p:cNvPr id="23" name="Freeform 23"/>
            <p:cNvSpPr/>
            <p:nvPr/>
          </p:nvSpPr>
          <p:spPr>
            <a:xfrm>
              <a:off x="1240012" y="3861208"/>
              <a:ext cx="361845" cy="361845"/>
            </a:xfrm>
            <a:custGeom>
              <a:avLst/>
              <a:gdLst/>
              <a:ahLst/>
              <a:cxnLst/>
              <a:rect l="l" t="t" r="r" b="b"/>
              <a:pathLst>
                <a:path w="361845" h="361845">
                  <a:moveTo>
                    <a:pt x="0" y="0"/>
                  </a:moveTo>
                  <a:lnTo>
                    <a:pt x="361844" y="0"/>
                  </a:lnTo>
                  <a:lnTo>
                    <a:pt x="361844" y="361845"/>
                  </a:lnTo>
                  <a:lnTo>
                    <a:pt x="0" y="36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2062191" y="3861208"/>
              <a:ext cx="361845" cy="361845"/>
            </a:xfrm>
            <a:custGeom>
              <a:avLst/>
              <a:gdLst/>
              <a:ahLst/>
              <a:cxnLst/>
              <a:rect l="l" t="t" r="r" b="b"/>
              <a:pathLst>
                <a:path w="361845" h="361845">
                  <a:moveTo>
                    <a:pt x="0" y="0"/>
                  </a:moveTo>
                  <a:lnTo>
                    <a:pt x="361845" y="0"/>
                  </a:lnTo>
                  <a:lnTo>
                    <a:pt x="361845" y="361845"/>
                  </a:lnTo>
                  <a:lnTo>
                    <a:pt x="0" y="36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a:off x="2070884" y="2268289"/>
              <a:ext cx="361845" cy="361845"/>
            </a:xfrm>
            <a:custGeom>
              <a:avLst/>
              <a:gdLst/>
              <a:ahLst/>
              <a:cxnLst/>
              <a:rect l="l" t="t" r="r" b="b"/>
              <a:pathLst>
                <a:path w="361845" h="361845">
                  <a:moveTo>
                    <a:pt x="0" y="0"/>
                  </a:moveTo>
                  <a:lnTo>
                    <a:pt x="361844" y="0"/>
                  </a:lnTo>
                  <a:lnTo>
                    <a:pt x="361844" y="361845"/>
                  </a:lnTo>
                  <a:lnTo>
                    <a:pt x="0" y="36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2839289" y="2268289"/>
              <a:ext cx="361845" cy="361845"/>
            </a:xfrm>
            <a:custGeom>
              <a:avLst/>
              <a:gdLst/>
              <a:ahLst/>
              <a:cxnLst/>
              <a:rect l="l" t="t" r="r" b="b"/>
              <a:pathLst>
                <a:path w="361845" h="361845">
                  <a:moveTo>
                    <a:pt x="0" y="0"/>
                  </a:moveTo>
                  <a:lnTo>
                    <a:pt x="361844" y="0"/>
                  </a:lnTo>
                  <a:lnTo>
                    <a:pt x="361844" y="361845"/>
                  </a:lnTo>
                  <a:lnTo>
                    <a:pt x="0" y="36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7" name="Freeform 27"/>
            <p:cNvSpPr/>
            <p:nvPr/>
          </p:nvSpPr>
          <p:spPr>
            <a:xfrm>
              <a:off x="2860005" y="3046171"/>
              <a:ext cx="361845" cy="361845"/>
            </a:xfrm>
            <a:custGeom>
              <a:avLst/>
              <a:gdLst/>
              <a:ahLst/>
              <a:cxnLst/>
              <a:rect l="l" t="t" r="r" b="b"/>
              <a:pathLst>
                <a:path w="361845" h="361845">
                  <a:moveTo>
                    <a:pt x="0" y="0"/>
                  </a:moveTo>
                  <a:lnTo>
                    <a:pt x="361844" y="0"/>
                  </a:lnTo>
                  <a:lnTo>
                    <a:pt x="361844" y="361845"/>
                  </a:lnTo>
                  <a:lnTo>
                    <a:pt x="0" y="36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a:off x="3704449" y="3046171"/>
              <a:ext cx="361845" cy="361845"/>
            </a:xfrm>
            <a:custGeom>
              <a:avLst/>
              <a:gdLst/>
              <a:ahLst/>
              <a:cxnLst/>
              <a:rect l="l" t="t" r="r" b="b"/>
              <a:pathLst>
                <a:path w="361845" h="361845">
                  <a:moveTo>
                    <a:pt x="0" y="0"/>
                  </a:moveTo>
                  <a:lnTo>
                    <a:pt x="361845" y="0"/>
                  </a:lnTo>
                  <a:lnTo>
                    <a:pt x="361845" y="361845"/>
                  </a:lnTo>
                  <a:lnTo>
                    <a:pt x="0" y="36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29" name="Freeform 29"/>
          <p:cNvSpPr/>
          <p:nvPr/>
        </p:nvSpPr>
        <p:spPr>
          <a:xfrm>
            <a:off x="1028700" y="2890774"/>
            <a:ext cx="4302671" cy="777373"/>
          </a:xfrm>
          <a:custGeom>
            <a:avLst/>
            <a:gdLst/>
            <a:ahLst/>
            <a:cxnLst/>
            <a:rect l="l" t="t" r="r" b="b"/>
            <a:pathLst>
              <a:path w="4302671" h="777373">
                <a:moveTo>
                  <a:pt x="0" y="0"/>
                </a:moveTo>
                <a:lnTo>
                  <a:pt x="4302671" y="0"/>
                </a:lnTo>
                <a:lnTo>
                  <a:pt x="4302671" y="777373"/>
                </a:lnTo>
                <a:lnTo>
                  <a:pt x="0" y="777373"/>
                </a:lnTo>
                <a:lnTo>
                  <a:pt x="0" y="0"/>
                </a:lnTo>
                <a:close/>
              </a:path>
            </a:pathLst>
          </a:custGeom>
          <a:blipFill>
            <a:blip r:embed="rId8"/>
            <a:stretch>
              <a:fillRect/>
            </a:stretch>
          </a:blipFill>
        </p:spPr>
      </p:sp>
      <p:sp>
        <p:nvSpPr>
          <p:cNvPr id="30" name="TextBox 30"/>
          <p:cNvSpPr txBox="1"/>
          <p:nvPr/>
        </p:nvSpPr>
        <p:spPr>
          <a:xfrm>
            <a:off x="1028700" y="1047750"/>
            <a:ext cx="11697184" cy="1525946"/>
          </a:xfrm>
          <a:prstGeom prst="rect">
            <a:avLst/>
          </a:prstGeom>
        </p:spPr>
        <p:txBody>
          <a:bodyPr lIns="0" tIns="0" rIns="0" bIns="0" rtlCol="0" anchor="t">
            <a:spAutoFit/>
          </a:bodyPr>
          <a:lstStyle/>
          <a:p>
            <a:pPr>
              <a:lnSpc>
                <a:spcPts val="12284"/>
              </a:lnSpc>
            </a:pPr>
            <a:r>
              <a:rPr lang="en-US" sz="10410">
                <a:solidFill>
                  <a:srgbClr val="0A4247"/>
                </a:solidFill>
                <a:latin typeface="HK Grotesk Bold"/>
              </a:rPr>
              <a:t>Experiment</a:t>
            </a:r>
          </a:p>
        </p:txBody>
      </p:sp>
      <p:sp>
        <p:nvSpPr>
          <p:cNvPr id="31" name="TextBox 31"/>
          <p:cNvSpPr txBox="1"/>
          <p:nvPr/>
        </p:nvSpPr>
        <p:spPr>
          <a:xfrm>
            <a:off x="5495008" y="2904844"/>
            <a:ext cx="8819687" cy="701609"/>
          </a:xfrm>
          <a:prstGeom prst="rect">
            <a:avLst/>
          </a:prstGeom>
        </p:spPr>
        <p:txBody>
          <a:bodyPr lIns="0" tIns="0" rIns="0" bIns="0" rtlCol="0" anchor="t">
            <a:spAutoFit/>
          </a:bodyPr>
          <a:lstStyle/>
          <a:p>
            <a:pPr>
              <a:lnSpc>
                <a:spcPts val="2800"/>
              </a:lnSpc>
            </a:pPr>
            <a:r>
              <a:rPr lang="en-US" sz="2000" dirty="0">
                <a:solidFill>
                  <a:srgbClr val="0A4247"/>
                </a:solidFill>
                <a:latin typeface="HK Grotesk Bold"/>
              </a:rPr>
              <a:t>b: Branching factor</a:t>
            </a:r>
            <a:r>
              <a:rPr lang="en-US" sz="2000" dirty="0">
                <a:solidFill>
                  <a:srgbClr val="0A4247"/>
                </a:solidFill>
                <a:latin typeface="HK Grotesk Medium"/>
              </a:rPr>
              <a:t> - the average number of child nodes in the search tree (4).</a:t>
            </a:r>
          </a:p>
          <a:p>
            <a:pPr>
              <a:lnSpc>
                <a:spcPts val="2800"/>
              </a:lnSpc>
              <a:spcBef>
                <a:spcPct val="0"/>
              </a:spcBef>
            </a:pPr>
            <a:r>
              <a:rPr lang="en-US" sz="2000" dirty="0">
                <a:solidFill>
                  <a:srgbClr val="0A4247"/>
                </a:solidFill>
                <a:latin typeface="HK Grotesk Medium"/>
              </a:rPr>
              <a:t>d</a:t>
            </a:r>
            <a:r>
              <a:rPr lang="en-US" sz="2000" dirty="0">
                <a:solidFill>
                  <a:srgbClr val="0A4247"/>
                </a:solidFill>
                <a:latin typeface="HK Grotesk Bold"/>
              </a:rPr>
              <a:t>: Depth of the search tree</a:t>
            </a:r>
            <a:r>
              <a:rPr lang="en-US" sz="2000" dirty="0">
                <a:solidFill>
                  <a:srgbClr val="0A4247"/>
                </a:solidFill>
                <a:latin typeface="HK Grotesk Medium"/>
              </a:rPr>
              <a:t> - amino acids to be placed on grid ()</a:t>
            </a:r>
          </a:p>
        </p:txBody>
      </p:sp>
      <p:sp>
        <p:nvSpPr>
          <p:cNvPr id="32" name="TextBox 32"/>
          <p:cNvSpPr txBox="1"/>
          <p:nvPr/>
        </p:nvSpPr>
        <p:spPr>
          <a:xfrm>
            <a:off x="17259300" y="9258300"/>
            <a:ext cx="510945" cy="444669"/>
          </a:xfrm>
          <a:prstGeom prst="rect">
            <a:avLst/>
          </a:prstGeom>
        </p:spPr>
        <p:txBody>
          <a:bodyPr lIns="0" tIns="0" rIns="0" bIns="0" rtlCol="0" anchor="t">
            <a:spAutoFit/>
          </a:bodyPr>
          <a:lstStyle/>
          <a:p>
            <a:pPr marL="0" lvl="0" indent="0" algn="l">
              <a:lnSpc>
                <a:spcPts val="3449"/>
              </a:lnSpc>
              <a:spcBef>
                <a:spcPct val="0"/>
              </a:spcBef>
            </a:pPr>
            <a:r>
              <a:rPr lang="en-US" sz="2923">
                <a:solidFill>
                  <a:srgbClr val="0A4247">
                    <a:alpha val="36863"/>
                  </a:srgbClr>
                </a:solidFill>
                <a:latin typeface="HK Grotesk Bold"/>
              </a:rPr>
              <a:t>22</a:t>
            </a:r>
          </a:p>
        </p:txBody>
      </p:sp>
      <p:sp>
        <p:nvSpPr>
          <p:cNvPr id="33" name="TextBox 33"/>
          <p:cNvSpPr txBox="1"/>
          <p:nvPr/>
        </p:nvSpPr>
        <p:spPr>
          <a:xfrm>
            <a:off x="6104729" y="4284914"/>
            <a:ext cx="6788346" cy="4626197"/>
          </a:xfrm>
          <a:prstGeom prst="rect">
            <a:avLst/>
          </a:prstGeom>
        </p:spPr>
        <p:txBody>
          <a:bodyPr lIns="0" tIns="0" rIns="0" bIns="0" rtlCol="0" anchor="t">
            <a:spAutoFit/>
          </a:bodyPr>
          <a:lstStyle/>
          <a:p>
            <a:pPr>
              <a:lnSpc>
                <a:spcPts val="5880"/>
              </a:lnSpc>
            </a:pPr>
            <a:r>
              <a:rPr lang="en-US" sz="4200" dirty="0">
                <a:solidFill>
                  <a:srgbClr val="0A4247"/>
                </a:solidFill>
                <a:latin typeface="HK Grotesk Bold"/>
              </a:rPr>
              <a:t>WIP!</a:t>
            </a:r>
          </a:p>
          <a:p>
            <a:pPr>
              <a:lnSpc>
                <a:spcPts val="2800"/>
              </a:lnSpc>
            </a:pPr>
            <a:endParaRPr lang="en-US" sz="4200" dirty="0">
              <a:solidFill>
                <a:srgbClr val="0A4247"/>
              </a:solidFill>
              <a:latin typeface="HK Grotesk Bold"/>
            </a:endParaRPr>
          </a:p>
          <a:p>
            <a:pPr marL="431801" lvl="1" indent="-215900">
              <a:lnSpc>
                <a:spcPts val="2800"/>
              </a:lnSpc>
              <a:buFont typeface="Arial"/>
              <a:buChar char="•"/>
            </a:pPr>
            <a:r>
              <a:rPr lang="en-US" sz="2000" dirty="0">
                <a:solidFill>
                  <a:srgbClr val="0A4247"/>
                </a:solidFill>
                <a:latin typeface="HK Grotesk Medium"/>
              </a:rPr>
              <a:t>Generate 100 </a:t>
            </a:r>
            <a:r>
              <a:rPr lang="en-US" sz="2000" dirty="0">
                <a:solidFill>
                  <a:srgbClr val="0A4247"/>
                </a:solidFill>
                <a:latin typeface="HK Grotesk Bold"/>
              </a:rPr>
              <a:t>standard backtracking</a:t>
            </a:r>
            <a:r>
              <a:rPr lang="en-US" sz="2000" dirty="0">
                <a:solidFill>
                  <a:srgbClr val="0A4247"/>
                </a:solidFill>
                <a:latin typeface="HK Grotesk Medium"/>
              </a:rPr>
              <a:t> samples for protein for lengths n ∈ {5, 10, 15, 20}. </a:t>
            </a:r>
          </a:p>
          <a:p>
            <a:pPr marL="863601" lvl="2" indent="-287867">
              <a:lnSpc>
                <a:spcPts val="2800"/>
              </a:lnSpc>
              <a:buFont typeface="Arial"/>
              <a:buChar char="⚬"/>
            </a:pPr>
            <a:r>
              <a:rPr lang="en-US" sz="2000" dirty="0">
                <a:solidFill>
                  <a:srgbClr val="0A4247"/>
                </a:solidFill>
                <a:latin typeface="HK Grotesk Medium"/>
              </a:rPr>
              <a:t>Scale up  sample size</a:t>
            </a:r>
          </a:p>
          <a:p>
            <a:pPr marL="863601" lvl="2" indent="-287867">
              <a:lnSpc>
                <a:spcPts val="2800"/>
              </a:lnSpc>
              <a:buFont typeface="Arial"/>
              <a:buChar char="⚬"/>
            </a:pPr>
            <a:r>
              <a:rPr lang="en-US" sz="2000" dirty="0">
                <a:solidFill>
                  <a:srgbClr val="0A4247"/>
                </a:solidFill>
                <a:latin typeface="HK Grotesk Medium"/>
              </a:rPr>
              <a:t>Scale up protein length</a:t>
            </a:r>
          </a:p>
          <a:p>
            <a:pPr>
              <a:lnSpc>
                <a:spcPts val="2800"/>
              </a:lnSpc>
            </a:pPr>
            <a:endParaRPr lang="en-US" sz="2000" dirty="0">
              <a:solidFill>
                <a:srgbClr val="0A4247"/>
              </a:solidFill>
              <a:latin typeface="HK Grotesk Medium"/>
            </a:endParaRPr>
          </a:p>
          <a:p>
            <a:pPr marL="431801" lvl="1" indent="-215900">
              <a:lnSpc>
                <a:spcPts val="2800"/>
              </a:lnSpc>
              <a:buFont typeface="Arial"/>
              <a:buChar char="•"/>
            </a:pPr>
            <a:r>
              <a:rPr lang="en-US" sz="2000" dirty="0">
                <a:solidFill>
                  <a:srgbClr val="0A4247"/>
                </a:solidFill>
                <a:latin typeface="HK Grotesk Medium"/>
              </a:rPr>
              <a:t>Generate 100 </a:t>
            </a:r>
            <a:r>
              <a:rPr lang="en-US" sz="2000" dirty="0">
                <a:solidFill>
                  <a:srgbClr val="0A4247"/>
                </a:solidFill>
                <a:latin typeface="HK Grotesk Bold"/>
              </a:rPr>
              <a:t>randomized backtracking</a:t>
            </a:r>
            <a:r>
              <a:rPr lang="en-US" sz="2000" dirty="0">
                <a:solidFill>
                  <a:srgbClr val="0A4247"/>
                </a:solidFill>
                <a:latin typeface="HK Grotesk Medium"/>
              </a:rPr>
              <a:t> samples for protein for lengths n ∈ {5, 10, 15, 20}. </a:t>
            </a:r>
          </a:p>
          <a:p>
            <a:pPr marL="863601" lvl="2" indent="-287867">
              <a:lnSpc>
                <a:spcPts val="2800"/>
              </a:lnSpc>
              <a:buFont typeface="Arial"/>
              <a:buChar char="⚬"/>
            </a:pPr>
            <a:r>
              <a:rPr lang="en-US" sz="2000" dirty="0">
                <a:solidFill>
                  <a:srgbClr val="0A4247"/>
                </a:solidFill>
                <a:latin typeface="HK Grotesk Medium"/>
              </a:rPr>
              <a:t>Step 2: Scale up sample size</a:t>
            </a:r>
          </a:p>
          <a:p>
            <a:pPr marL="863601" lvl="2" indent="-287867">
              <a:lnSpc>
                <a:spcPts val="2800"/>
              </a:lnSpc>
              <a:buFont typeface="Arial"/>
              <a:buChar char="⚬"/>
            </a:pPr>
            <a:r>
              <a:rPr lang="en-US" sz="2000" dirty="0">
                <a:solidFill>
                  <a:srgbClr val="0A4247"/>
                </a:solidFill>
                <a:latin typeface="HK Grotesk Medium"/>
              </a:rPr>
              <a:t>Step 3: Scale up protein length</a:t>
            </a:r>
          </a:p>
          <a:p>
            <a:pPr>
              <a:lnSpc>
                <a:spcPts val="2800"/>
              </a:lnSpc>
              <a:spcBef>
                <a:spcPct val="0"/>
              </a:spcBef>
            </a:pPr>
            <a:endParaRPr lang="en-US" sz="2000" dirty="0">
              <a:solidFill>
                <a:srgbClr val="0A4247"/>
              </a:solidFill>
              <a:latin typeface="HK Grotesk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0D7D9"/>
        </a:solidFill>
        <a:effectLst/>
      </p:bgPr>
    </p:bg>
    <p:spTree>
      <p:nvGrpSpPr>
        <p:cNvPr id="1" name=""/>
        <p:cNvGrpSpPr/>
        <p:nvPr/>
      </p:nvGrpSpPr>
      <p:grpSpPr>
        <a:xfrm>
          <a:off x="0" y="0"/>
          <a:ext cx="0" cy="0"/>
          <a:chOff x="0" y="0"/>
          <a:chExt cx="0" cy="0"/>
        </a:xfrm>
      </p:grpSpPr>
      <p:sp>
        <p:nvSpPr>
          <p:cNvPr id="2" name="Freeform 2"/>
          <p:cNvSpPr/>
          <p:nvPr/>
        </p:nvSpPr>
        <p:spPr>
          <a:xfrm>
            <a:off x="289017" y="289017"/>
            <a:ext cx="739683" cy="739683"/>
          </a:xfrm>
          <a:custGeom>
            <a:avLst/>
            <a:gdLst/>
            <a:ahLst/>
            <a:cxnLst/>
            <a:rect l="l" t="t" r="r" b="b"/>
            <a:pathLst>
              <a:path w="739683" h="739683">
                <a:moveTo>
                  <a:pt x="0" y="0"/>
                </a:moveTo>
                <a:lnTo>
                  <a:pt x="739683" y="0"/>
                </a:lnTo>
                <a:lnTo>
                  <a:pt x="739683" y="739683"/>
                </a:lnTo>
                <a:lnTo>
                  <a:pt x="0" y="739683"/>
                </a:lnTo>
                <a:lnTo>
                  <a:pt x="0" y="0"/>
                </a:lnTo>
                <a:close/>
              </a:path>
            </a:pathLst>
          </a:custGeom>
          <a:blipFill>
            <a:blip r:embed="rId2"/>
            <a:stretch>
              <a:fillRect/>
            </a:stretch>
          </a:blipFill>
        </p:spPr>
      </p:sp>
      <p:sp>
        <p:nvSpPr>
          <p:cNvPr id="3" name="TextBox 3"/>
          <p:cNvSpPr txBox="1"/>
          <p:nvPr/>
        </p:nvSpPr>
        <p:spPr>
          <a:xfrm>
            <a:off x="4571906" y="2302357"/>
            <a:ext cx="9144188" cy="1559919"/>
          </a:xfrm>
          <a:prstGeom prst="rect">
            <a:avLst/>
          </a:prstGeom>
        </p:spPr>
        <p:txBody>
          <a:bodyPr lIns="0" tIns="0" rIns="0" bIns="0" rtlCol="0" anchor="t">
            <a:spAutoFit/>
          </a:bodyPr>
          <a:lstStyle/>
          <a:p>
            <a:pPr algn="ctr">
              <a:lnSpc>
                <a:spcPts val="12284"/>
              </a:lnSpc>
            </a:pPr>
            <a:r>
              <a:rPr lang="en-US" sz="10410">
                <a:solidFill>
                  <a:srgbClr val="0A4247"/>
                </a:solidFill>
                <a:latin typeface="HK Grotesk Bold"/>
              </a:rPr>
              <a:t>Scope 2</a:t>
            </a:r>
          </a:p>
        </p:txBody>
      </p:sp>
      <p:sp>
        <p:nvSpPr>
          <p:cNvPr id="4" name="Freeform 4"/>
          <p:cNvSpPr/>
          <p:nvPr/>
        </p:nvSpPr>
        <p:spPr>
          <a:xfrm>
            <a:off x="4412167" y="3862276"/>
            <a:ext cx="9463667" cy="9160020"/>
          </a:xfrm>
          <a:custGeom>
            <a:avLst/>
            <a:gdLst/>
            <a:ahLst/>
            <a:cxnLst/>
            <a:rect l="l" t="t" r="r" b="b"/>
            <a:pathLst>
              <a:path w="9463667" h="9160020">
                <a:moveTo>
                  <a:pt x="0" y="0"/>
                </a:moveTo>
                <a:lnTo>
                  <a:pt x="9463666" y="0"/>
                </a:lnTo>
                <a:lnTo>
                  <a:pt x="9463666" y="9160019"/>
                </a:lnTo>
                <a:lnTo>
                  <a:pt x="0" y="9160019"/>
                </a:lnTo>
                <a:lnTo>
                  <a:pt x="0" y="0"/>
                </a:lnTo>
                <a:close/>
              </a:path>
            </a:pathLst>
          </a:custGeom>
          <a:blipFill>
            <a:blip r:embed="rId3"/>
            <a:stretch>
              <a:fillRect l="-32343" t="-90472" r="-30903" b="-62515"/>
            </a:stretch>
          </a:blipFill>
        </p:spPr>
      </p:sp>
      <p:sp>
        <p:nvSpPr>
          <p:cNvPr id="5" name="TextBox 5"/>
          <p:cNvSpPr txBox="1"/>
          <p:nvPr/>
        </p:nvSpPr>
        <p:spPr>
          <a:xfrm>
            <a:off x="17259300" y="9258300"/>
            <a:ext cx="510945" cy="444669"/>
          </a:xfrm>
          <a:prstGeom prst="rect">
            <a:avLst/>
          </a:prstGeom>
        </p:spPr>
        <p:txBody>
          <a:bodyPr lIns="0" tIns="0" rIns="0" bIns="0" rtlCol="0" anchor="t">
            <a:spAutoFit/>
          </a:bodyPr>
          <a:lstStyle/>
          <a:p>
            <a:pPr marL="0" lvl="0" indent="0" algn="l">
              <a:lnSpc>
                <a:spcPts val="3449"/>
              </a:lnSpc>
              <a:spcBef>
                <a:spcPct val="0"/>
              </a:spcBef>
            </a:pPr>
            <a:r>
              <a:rPr lang="en-US" sz="2923">
                <a:solidFill>
                  <a:srgbClr val="0A4247">
                    <a:alpha val="36863"/>
                  </a:srgbClr>
                </a:solidFill>
                <a:latin typeface="HK Grotesk Bold"/>
              </a:rPr>
              <a:t>23</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0D7D9"/>
        </a:solidFill>
        <a:effectLst/>
      </p:bgPr>
    </p:bg>
    <p:spTree>
      <p:nvGrpSpPr>
        <p:cNvPr id="1" name=""/>
        <p:cNvGrpSpPr/>
        <p:nvPr/>
      </p:nvGrpSpPr>
      <p:grpSpPr>
        <a:xfrm>
          <a:off x="0" y="0"/>
          <a:ext cx="0" cy="0"/>
          <a:chOff x="0" y="0"/>
          <a:chExt cx="0" cy="0"/>
        </a:xfrm>
      </p:grpSpPr>
      <p:sp>
        <p:nvSpPr>
          <p:cNvPr id="2" name="TextBox 2"/>
          <p:cNvSpPr txBox="1"/>
          <p:nvPr/>
        </p:nvSpPr>
        <p:spPr>
          <a:xfrm>
            <a:off x="2539176" y="4288287"/>
            <a:ext cx="13209648" cy="2081834"/>
          </a:xfrm>
          <a:prstGeom prst="rect">
            <a:avLst/>
          </a:prstGeom>
        </p:spPr>
        <p:txBody>
          <a:bodyPr lIns="0" tIns="0" rIns="0" bIns="0" rtlCol="0" anchor="t">
            <a:spAutoFit/>
          </a:bodyPr>
          <a:lstStyle/>
          <a:p>
            <a:pPr algn="ctr">
              <a:lnSpc>
                <a:spcPts val="3359"/>
              </a:lnSpc>
              <a:spcBef>
                <a:spcPct val="0"/>
              </a:spcBef>
            </a:pPr>
            <a:r>
              <a:rPr lang="en-US" sz="2400" spc="-24">
                <a:solidFill>
                  <a:srgbClr val="0A4247"/>
                </a:solidFill>
                <a:latin typeface="HK Grotesk"/>
              </a:rPr>
              <a:t>"In the context of employing </a:t>
            </a:r>
            <a:r>
              <a:rPr lang="en-US" sz="2400" spc="-24">
                <a:solidFill>
                  <a:srgbClr val="0A4247"/>
                </a:solidFill>
                <a:latin typeface="HK Grotesk Bold"/>
              </a:rPr>
              <a:t>uniform random sampling </a:t>
            </a:r>
            <a:r>
              <a:rPr lang="en-US" sz="2400" spc="-24">
                <a:solidFill>
                  <a:srgbClr val="0A4247"/>
                </a:solidFill>
                <a:latin typeface="HK Grotesk"/>
              </a:rPr>
              <a:t>in metaheuristic algorithms for protein folding simulations, how does the selection of the starting conformation influence the computational efficiency and temporal dynamics of reaching a global optimum of minimum energy, and what role does the </a:t>
            </a:r>
            <a:r>
              <a:rPr lang="en-US" sz="2400" spc="-24">
                <a:solidFill>
                  <a:srgbClr val="0A4247"/>
                </a:solidFill>
                <a:latin typeface="HK Grotesk Bold"/>
              </a:rPr>
              <a:t>initiation point</a:t>
            </a:r>
            <a:r>
              <a:rPr lang="en-US" sz="2400" spc="-24">
                <a:solidFill>
                  <a:srgbClr val="0A4247"/>
                </a:solidFill>
                <a:latin typeface="HK Grotesk"/>
              </a:rPr>
              <a:t> play in the </a:t>
            </a:r>
            <a:r>
              <a:rPr lang="en-US" sz="2400" spc="-24">
                <a:solidFill>
                  <a:srgbClr val="0A4247"/>
                </a:solidFill>
                <a:latin typeface="HK Grotesk Bold"/>
              </a:rPr>
              <a:t>exploration-exploitation trade-off,</a:t>
            </a:r>
            <a:r>
              <a:rPr lang="en-US" sz="2400" spc="-24">
                <a:solidFill>
                  <a:srgbClr val="0A4247"/>
                </a:solidFill>
                <a:latin typeface="HK Grotesk"/>
              </a:rPr>
              <a:t> particularly within the framework of the HP-protein folding problem?"</a:t>
            </a:r>
          </a:p>
        </p:txBody>
      </p:sp>
      <p:sp>
        <p:nvSpPr>
          <p:cNvPr id="3" name="Freeform 3"/>
          <p:cNvSpPr/>
          <p:nvPr/>
        </p:nvSpPr>
        <p:spPr>
          <a:xfrm>
            <a:off x="289017" y="289017"/>
            <a:ext cx="739683" cy="739683"/>
          </a:xfrm>
          <a:custGeom>
            <a:avLst/>
            <a:gdLst/>
            <a:ahLst/>
            <a:cxnLst/>
            <a:rect l="l" t="t" r="r" b="b"/>
            <a:pathLst>
              <a:path w="739683" h="739683">
                <a:moveTo>
                  <a:pt x="0" y="0"/>
                </a:moveTo>
                <a:lnTo>
                  <a:pt x="739683" y="0"/>
                </a:lnTo>
                <a:lnTo>
                  <a:pt x="739683" y="739683"/>
                </a:lnTo>
                <a:lnTo>
                  <a:pt x="0" y="739683"/>
                </a:lnTo>
                <a:lnTo>
                  <a:pt x="0" y="0"/>
                </a:lnTo>
                <a:close/>
              </a:path>
            </a:pathLst>
          </a:custGeom>
          <a:blipFill>
            <a:blip r:embed="rId2"/>
            <a:stretch>
              <a:fillRect/>
            </a:stretch>
          </a:blipFill>
        </p:spPr>
      </p:sp>
      <p:sp>
        <p:nvSpPr>
          <p:cNvPr id="4" name="Freeform 4"/>
          <p:cNvSpPr/>
          <p:nvPr/>
        </p:nvSpPr>
        <p:spPr>
          <a:xfrm rot="-2700000">
            <a:off x="15478544" y="-1101260"/>
            <a:ext cx="4209775" cy="4074702"/>
          </a:xfrm>
          <a:custGeom>
            <a:avLst/>
            <a:gdLst/>
            <a:ahLst/>
            <a:cxnLst/>
            <a:rect l="l" t="t" r="r" b="b"/>
            <a:pathLst>
              <a:path w="4209775" h="4074702">
                <a:moveTo>
                  <a:pt x="0" y="0"/>
                </a:moveTo>
                <a:lnTo>
                  <a:pt x="4209775" y="0"/>
                </a:lnTo>
                <a:lnTo>
                  <a:pt x="4209775" y="4074702"/>
                </a:lnTo>
                <a:lnTo>
                  <a:pt x="0" y="4074702"/>
                </a:lnTo>
                <a:lnTo>
                  <a:pt x="0" y="0"/>
                </a:lnTo>
                <a:close/>
              </a:path>
            </a:pathLst>
          </a:custGeom>
          <a:blipFill>
            <a:blip r:embed="rId3"/>
            <a:stretch>
              <a:fillRect l="-32343" t="-90472" r="-30903" b="-62515"/>
            </a:stretch>
          </a:blipFill>
        </p:spPr>
      </p:sp>
      <p:sp>
        <p:nvSpPr>
          <p:cNvPr id="5" name="TextBox 5"/>
          <p:cNvSpPr txBox="1"/>
          <p:nvPr/>
        </p:nvSpPr>
        <p:spPr>
          <a:xfrm>
            <a:off x="1028700" y="1488658"/>
            <a:ext cx="16406202" cy="1085038"/>
          </a:xfrm>
          <a:prstGeom prst="rect">
            <a:avLst/>
          </a:prstGeom>
        </p:spPr>
        <p:txBody>
          <a:bodyPr lIns="0" tIns="0" rIns="0" bIns="0" rtlCol="0" anchor="t">
            <a:spAutoFit/>
          </a:bodyPr>
          <a:lstStyle/>
          <a:p>
            <a:pPr>
              <a:lnSpc>
                <a:spcPts val="8496"/>
              </a:lnSpc>
            </a:pPr>
            <a:r>
              <a:rPr lang="en-US" sz="7200">
                <a:solidFill>
                  <a:srgbClr val="0A4247"/>
                </a:solidFill>
                <a:latin typeface="HK Grotesk Bold"/>
              </a:rPr>
              <a:t>Optimal Folding Point Identifi﻿cation</a:t>
            </a:r>
          </a:p>
        </p:txBody>
      </p:sp>
      <p:sp>
        <p:nvSpPr>
          <p:cNvPr id="6" name="TextBox 6"/>
          <p:cNvSpPr txBox="1"/>
          <p:nvPr/>
        </p:nvSpPr>
        <p:spPr>
          <a:xfrm>
            <a:off x="2626977" y="7817462"/>
            <a:ext cx="13209648" cy="405699"/>
          </a:xfrm>
          <a:prstGeom prst="rect">
            <a:avLst/>
          </a:prstGeom>
        </p:spPr>
        <p:txBody>
          <a:bodyPr lIns="0" tIns="0" rIns="0" bIns="0" rtlCol="0" anchor="t">
            <a:spAutoFit/>
          </a:bodyPr>
          <a:lstStyle/>
          <a:p>
            <a:pPr algn="ctr">
              <a:lnSpc>
                <a:spcPts val="3359"/>
              </a:lnSpc>
              <a:spcBef>
                <a:spcPct val="0"/>
              </a:spcBef>
            </a:pPr>
            <a:r>
              <a:rPr lang="en-US" sz="2400" spc="-24" dirty="0">
                <a:solidFill>
                  <a:srgbClr val="0A4247"/>
                </a:solidFill>
                <a:latin typeface="HK Grotesk Bold"/>
              </a:rPr>
              <a:t>Probably a bit too much for 18 ECTS,  but very interesting.</a:t>
            </a:r>
          </a:p>
        </p:txBody>
      </p:sp>
      <p:sp>
        <p:nvSpPr>
          <p:cNvPr id="7" name="TextBox 7"/>
          <p:cNvSpPr txBox="1"/>
          <p:nvPr/>
        </p:nvSpPr>
        <p:spPr>
          <a:xfrm>
            <a:off x="17259300" y="9258300"/>
            <a:ext cx="510945" cy="444669"/>
          </a:xfrm>
          <a:prstGeom prst="rect">
            <a:avLst/>
          </a:prstGeom>
        </p:spPr>
        <p:txBody>
          <a:bodyPr lIns="0" tIns="0" rIns="0" bIns="0" rtlCol="0" anchor="t">
            <a:spAutoFit/>
          </a:bodyPr>
          <a:lstStyle/>
          <a:p>
            <a:pPr marL="0" lvl="0" indent="0" algn="l">
              <a:lnSpc>
                <a:spcPts val="3449"/>
              </a:lnSpc>
              <a:spcBef>
                <a:spcPct val="0"/>
              </a:spcBef>
            </a:pPr>
            <a:r>
              <a:rPr lang="en-US" sz="2923">
                <a:solidFill>
                  <a:srgbClr val="0A4247">
                    <a:alpha val="36863"/>
                  </a:srgbClr>
                </a:solidFill>
                <a:latin typeface="HK Grotesk Bold"/>
              </a:rPr>
              <a:t>24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0D7D9"/>
        </a:solidFill>
        <a:effectLst/>
      </p:bgPr>
    </p:bg>
    <p:spTree>
      <p:nvGrpSpPr>
        <p:cNvPr id="1" name=""/>
        <p:cNvGrpSpPr/>
        <p:nvPr/>
      </p:nvGrpSpPr>
      <p:grpSpPr>
        <a:xfrm>
          <a:off x="0" y="0"/>
          <a:ext cx="0" cy="0"/>
          <a:chOff x="0" y="0"/>
          <a:chExt cx="0" cy="0"/>
        </a:xfrm>
      </p:grpSpPr>
      <p:sp>
        <p:nvSpPr>
          <p:cNvPr id="2" name="Freeform 2"/>
          <p:cNvSpPr/>
          <p:nvPr/>
        </p:nvSpPr>
        <p:spPr>
          <a:xfrm>
            <a:off x="289017" y="289017"/>
            <a:ext cx="739683" cy="739683"/>
          </a:xfrm>
          <a:custGeom>
            <a:avLst/>
            <a:gdLst/>
            <a:ahLst/>
            <a:cxnLst/>
            <a:rect l="l" t="t" r="r" b="b"/>
            <a:pathLst>
              <a:path w="739683" h="739683">
                <a:moveTo>
                  <a:pt x="0" y="0"/>
                </a:moveTo>
                <a:lnTo>
                  <a:pt x="739683" y="0"/>
                </a:lnTo>
                <a:lnTo>
                  <a:pt x="739683" y="739683"/>
                </a:lnTo>
                <a:lnTo>
                  <a:pt x="0" y="739683"/>
                </a:lnTo>
                <a:lnTo>
                  <a:pt x="0" y="0"/>
                </a:lnTo>
                <a:close/>
              </a:path>
            </a:pathLst>
          </a:custGeom>
          <a:blipFill>
            <a:blip r:embed="rId2"/>
            <a:stretch>
              <a:fillRect/>
            </a:stretch>
          </a:blipFill>
        </p:spPr>
      </p:sp>
      <p:sp>
        <p:nvSpPr>
          <p:cNvPr id="3" name="TextBox 3"/>
          <p:cNvSpPr txBox="1"/>
          <p:nvPr/>
        </p:nvSpPr>
        <p:spPr>
          <a:xfrm>
            <a:off x="1028700" y="1488658"/>
            <a:ext cx="15690979" cy="1085038"/>
          </a:xfrm>
          <a:prstGeom prst="rect">
            <a:avLst/>
          </a:prstGeom>
        </p:spPr>
        <p:txBody>
          <a:bodyPr lIns="0" tIns="0" rIns="0" bIns="0" rtlCol="0" anchor="t">
            <a:spAutoFit/>
          </a:bodyPr>
          <a:lstStyle/>
          <a:p>
            <a:pPr>
              <a:lnSpc>
                <a:spcPts val="8496"/>
              </a:lnSpc>
            </a:pPr>
            <a:r>
              <a:rPr lang="en-US" sz="7200">
                <a:solidFill>
                  <a:srgbClr val="0A4247"/>
                </a:solidFill>
                <a:latin typeface="HK Grotesk Bold"/>
              </a:rPr>
              <a:t>Optimal Folding Point Identifi﻿cation</a:t>
            </a:r>
          </a:p>
        </p:txBody>
      </p:sp>
      <p:sp>
        <p:nvSpPr>
          <p:cNvPr id="4" name="Freeform 4"/>
          <p:cNvSpPr/>
          <p:nvPr/>
        </p:nvSpPr>
        <p:spPr>
          <a:xfrm rot="-2700000">
            <a:off x="15478544" y="-1101260"/>
            <a:ext cx="4209775" cy="4074702"/>
          </a:xfrm>
          <a:custGeom>
            <a:avLst/>
            <a:gdLst/>
            <a:ahLst/>
            <a:cxnLst/>
            <a:rect l="l" t="t" r="r" b="b"/>
            <a:pathLst>
              <a:path w="4209775" h="4074702">
                <a:moveTo>
                  <a:pt x="0" y="0"/>
                </a:moveTo>
                <a:lnTo>
                  <a:pt x="4209775" y="0"/>
                </a:lnTo>
                <a:lnTo>
                  <a:pt x="4209775" y="4074702"/>
                </a:lnTo>
                <a:lnTo>
                  <a:pt x="0" y="4074702"/>
                </a:lnTo>
                <a:lnTo>
                  <a:pt x="0" y="0"/>
                </a:lnTo>
                <a:close/>
              </a:path>
            </a:pathLst>
          </a:custGeom>
          <a:blipFill>
            <a:blip r:embed="rId3"/>
            <a:stretch>
              <a:fillRect l="-32343" t="-90472" r="-30903" b="-62515"/>
            </a:stretch>
          </a:blipFill>
        </p:spPr>
      </p:sp>
      <p:sp>
        <p:nvSpPr>
          <p:cNvPr id="5" name="Freeform 5"/>
          <p:cNvSpPr/>
          <p:nvPr/>
        </p:nvSpPr>
        <p:spPr>
          <a:xfrm>
            <a:off x="5049913" y="3620867"/>
            <a:ext cx="7162512" cy="4994233"/>
          </a:xfrm>
          <a:custGeom>
            <a:avLst/>
            <a:gdLst/>
            <a:ahLst/>
            <a:cxnLst/>
            <a:rect l="l" t="t" r="r" b="b"/>
            <a:pathLst>
              <a:path w="7162512" h="4994233">
                <a:moveTo>
                  <a:pt x="0" y="0"/>
                </a:moveTo>
                <a:lnTo>
                  <a:pt x="7162511" y="0"/>
                </a:lnTo>
                <a:lnTo>
                  <a:pt x="7162511" y="4994233"/>
                </a:lnTo>
                <a:lnTo>
                  <a:pt x="0" y="4994233"/>
                </a:lnTo>
                <a:lnTo>
                  <a:pt x="0" y="0"/>
                </a:lnTo>
                <a:close/>
              </a:path>
            </a:pathLst>
          </a:custGeom>
          <a:blipFill>
            <a:blip r:embed="rId4"/>
            <a:stretch>
              <a:fillRect/>
            </a:stretch>
          </a:blipFill>
        </p:spPr>
      </p:sp>
      <p:sp>
        <p:nvSpPr>
          <p:cNvPr id="6" name="TextBox 6"/>
          <p:cNvSpPr txBox="1"/>
          <p:nvPr/>
        </p:nvSpPr>
        <p:spPr>
          <a:xfrm>
            <a:off x="1028700" y="2635866"/>
            <a:ext cx="11775400" cy="701609"/>
          </a:xfrm>
          <a:prstGeom prst="rect">
            <a:avLst/>
          </a:prstGeom>
        </p:spPr>
        <p:txBody>
          <a:bodyPr lIns="0" tIns="0" rIns="0" bIns="0" rtlCol="0" anchor="t">
            <a:spAutoFit/>
          </a:bodyPr>
          <a:lstStyle/>
          <a:p>
            <a:pPr>
              <a:lnSpc>
                <a:spcPts val="2800"/>
              </a:lnSpc>
              <a:spcBef>
                <a:spcPct val="0"/>
              </a:spcBef>
            </a:pPr>
            <a:r>
              <a:rPr lang="en-US" sz="2000">
                <a:solidFill>
                  <a:srgbClr val="0A4247"/>
                </a:solidFill>
                <a:latin typeface="HK Grotesk Bold"/>
              </a:rPr>
              <a:t>Given a uniform random sample, does the point at which we start folding have a significant influence on the time at which we can reach a global optimum with minimum energy?</a:t>
            </a:r>
          </a:p>
        </p:txBody>
      </p:sp>
      <p:sp>
        <p:nvSpPr>
          <p:cNvPr id="7" name="TextBox 7"/>
          <p:cNvSpPr txBox="1"/>
          <p:nvPr/>
        </p:nvSpPr>
        <p:spPr>
          <a:xfrm>
            <a:off x="17259300" y="9266918"/>
            <a:ext cx="510945" cy="436051"/>
          </a:xfrm>
          <a:prstGeom prst="rect">
            <a:avLst/>
          </a:prstGeom>
        </p:spPr>
        <p:txBody>
          <a:bodyPr lIns="0" tIns="0" rIns="0" bIns="0" rtlCol="0" anchor="t">
            <a:spAutoFit/>
          </a:bodyPr>
          <a:lstStyle/>
          <a:p>
            <a:pPr marL="0" lvl="0" indent="0" algn="l">
              <a:lnSpc>
                <a:spcPts val="3449"/>
              </a:lnSpc>
              <a:spcBef>
                <a:spcPct val="0"/>
              </a:spcBef>
            </a:pPr>
            <a:r>
              <a:rPr lang="en-US" sz="2923">
                <a:solidFill>
                  <a:srgbClr val="0A4247">
                    <a:alpha val="36863"/>
                  </a:srgbClr>
                </a:solidFill>
                <a:latin typeface="HK Grotesk Bold"/>
              </a:rPr>
              <a:t>25</a:t>
            </a:r>
          </a:p>
        </p:txBody>
      </p:sp>
      <p:sp>
        <p:nvSpPr>
          <p:cNvPr id="8" name="TextBox 8"/>
          <p:cNvSpPr txBox="1"/>
          <p:nvPr/>
        </p:nvSpPr>
        <p:spPr>
          <a:xfrm>
            <a:off x="5049913" y="8648968"/>
            <a:ext cx="8072658" cy="1054001"/>
          </a:xfrm>
          <a:prstGeom prst="rect">
            <a:avLst/>
          </a:prstGeom>
        </p:spPr>
        <p:txBody>
          <a:bodyPr lIns="0" tIns="0" rIns="0" bIns="0" rtlCol="0" anchor="t">
            <a:spAutoFit/>
          </a:bodyPr>
          <a:lstStyle/>
          <a:p>
            <a:pPr>
              <a:lnSpc>
                <a:spcPts val="2800"/>
              </a:lnSpc>
            </a:pPr>
            <a:r>
              <a:rPr lang="en-US" sz="2000" dirty="0">
                <a:solidFill>
                  <a:srgbClr val="0A4247"/>
                </a:solidFill>
                <a:latin typeface="HK Grotesk Bold"/>
              </a:rPr>
              <a:t>Minimum energy conformations for the easiest and hardest problem instances of lengths 10 and 30. Figure from van Eck (2023).</a:t>
            </a:r>
          </a:p>
          <a:p>
            <a:pPr>
              <a:lnSpc>
                <a:spcPts val="2800"/>
              </a:lnSpc>
              <a:spcBef>
                <a:spcPct val="0"/>
              </a:spcBef>
            </a:pPr>
            <a:r>
              <a:rPr lang="en-US" sz="2000" dirty="0">
                <a:solidFill>
                  <a:srgbClr val="0A4247"/>
                </a:solidFill>
                <a:latin typeface="HK Grotesk Bold"/>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0D7D9"/>
        </a:solidFill>
        <a:effectLst/>
      </p:bgPr>
    </p:bg>
    <p:spTree>
      <p:nvGrpSpPr>
        <p:cNvPr id="1" name=""/>
        <p:cNvGrpSpPr/>
        <p:nvPr/>
      </p:nvGrpSpPr>
      <p:grpSpPr>
        <a:xfrm>
          <a:off x="0" y="0"/>
          <a:ext cx="0" cy="0"/>
          <a:chOff x="0" y="0"/>
          <a:chExt cx="0" cy="0"/>
        </a:xfrm>
      </p:grpSpPr>
      <p:sp>
        <p:nvSpPr>
          <p:cNvPr id="2" name="Freeform 2"/>
          <p:cNvSpPr/>
          <p:nvPr/>
        </p:nvSpPr>
        <p:spPr>
          <a:xfrm>
            <a:off x="289017" y="289017"/>
            <a:ext cx="739683" cy="739683"/>
          </a:xfrm>
          <a:custGeom>
            <a:avLst/>
            <a:gdLst/>
            <a:ahLst/>
            <a:cxnLst/>
            <a:rect l="l" t="t" r="r" b="b"/>
            <a:pathLst>
              <a:path w="739683" h="739683">
                <a:moveTo>
                  <a:pt x="0" y="0"/>
                </a:moveTo>
                <a:lnTo>
                  <a:pt x="739683" y="0"/>
                </a:lnTo>
                <a:lnTo>
                  <a:pt x="739683" y="739683"/>
                </a:lnTo>
                <a:lnTo>
                  <a:pt x="0" y="739683"/>
                </a:lnTo>
                <a:lnTo>
                  <a:pt x="0" y="0"/>
                </a:lnTo>
                <a:close/>
              </a:path>
            </a:pathLst>
          </a:custGeom>
          <a:blipFill>
            <a:blip r:embed="rId2"/>
            <a:stretch>
              <a:fillRect/>
            </a:stretch>
          </a:blipFill>
        </p:spPr>
      </p:sp>
      <p:sp>
        <p:nvSpPr>
          <p:cNvPr id="3" name="TextBox 3"/>
          <p:cNvSpPr txBox="1"/>
          <p:nvPr/>
        </p:nvSpPr>
        <p:spPr>
          <a:xfrm>
            <a:off x="4571906" y="2340273"/>
            <a:ext cx="9144188" cy="1559919"/>
          </a:xfrm>
          <a:prstGeom prst="rect">
            <a:avLst/>
          </a:prstGeom>
        </p:spPr>
        <p:txBody>
          <a:bodyPr lIns="0" tIns="0" rIns="0" bIns="0" rtlCol="0" anchor="t">
            <a:spAutoFit/>
          </a:bodyPr>
          <a:lstStyle/>
          <a:p>
            <a:pPr algn="ctr">
              <a:lnSpc>
                <a:spcPts val="12284"/>
              </a:lnSpc>
            </a:pPr>
            <a:r>
              <a:rPr lang="en-US" sz="10410">
                <a:solidFill>
                  <a:srgbClr val="0A4247"/>
                </a:solidFill>
                <a:latin typeface="HK Grotesk Bold"/>
              </a:rPr>
              <a:t>Thanks!</a:t>
            </a:r>
          </a:p>
        </p:txBody>
      </p:sp>
      <p:sp>
        <p:nvSpPr>
          <p:cNvPr id="4" name="Freeform 4"/>
          <p:cNvSpPr/>
          <p:nvPr/>
        </p:nvSpPr>
        <p:spPr>
          <a:xfrm>
            <a:off x="4412167" y="3664531"/>
            <a:ext cx="9463667" cy="9160020"/>
          </a:xfrm>
          <a:custGeom>
            <a:avLst/>
            <a:gdLst/>
            <a:ahLst/>
            <a:cxnLst/>
            <a:rect l="l" t="t" r="r" b="b"/>
            <a:pathLst>
              <a:path w="9463667" h="9160020">
                <a:moveTo>
                  <a:pt x="0" y="0"/>
                </a:moveTo>
                <a:lnTo>
                  <a:pt x="9463666" y="0"/>
                </a:lnTo>
                <a:lnTo>
                  <a:pt x="9463666" y="9160019"/>
                </a:lnTo>
                <a:lnTo>
                  <a:pt x="0" y="9160019"/>
                </a:lnTo>
                <a:lnTo>
                  <a:pt x="0" y="0"/>
                </a:lnTo>
                <a:close/>
              </a:path>
            </a:pathLst>
          </a:custGeom>
          <a:blipFill>
            <a:blip r:embed="rId3"/>
            <a:stretch>
              <a:fillRect l="-32343" t="-90472" r="-30903" b="-62515"/>
            </a:stretch>
          </a:blipFill>
        </p:spPr>
      </p:sp>
      <p:sp>
        <p:nvSpPr>
          <p:cNvPr id="5" name="TextBox 5"/>
          <p:cNvSpPr txBox="1"/>
          <p:nvPr/>
        </p:nvSpPr>
        <p:spPr>
          <a:xfrm>
            <a:off x="17259300" y="9266918"/>
            <a:ext cx="510945" cy="436051"/>
          </a:xfrm>
          <a:prstGeom prst="rect">
            <a:avLst/>
          </a:prstGeom>
        </p:spPr>
        <p:txBody>
          <a:bodyPr lIns="0" tIns="0" rIns="0" bIns="0" rtlCol="0" anchor="t">
            <a:spAutoFit/>
          </a:bodyPr>
          <a:lstStyle/>
          <a:p>
            <a:pPr marL="0" lvl="0" indent="0" algn="l">
              <a:lnSpc>
                <a:spcPts val="3449"/>
              </a:lnSpc>
              <a:spcBef>
                <a:spcPct val="0"/>
              </a:spcBef>
            </a:pPr>
            <a:r>
              <a:rPr lang="en-US" sz="2923">
                <a:solidFill>
                  <a:srgbClr val="0A4247">
                    <a:alpha val="36863"/>
                  </a:srgbClr>
                </a:solidFill>
                <a:latin typeface="HK Grotesk Bold"/>
              </a:rPr>
              <a:t>26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0D7D9"/>
        </a:solidFill>
        <a:effectLst/>
      </p:bgPr>
    </p:bg>
    <p:spTree>
      <p:nvGrpSpPr>
        <p:cNvPr id="1" name=""/>
        <p:cNvGrpSpPr/>
        <p:nvPr/>
      </p:nvGrpSpPr>
      <p:grpSpPr>
        <a:xfrm>
          <a:off x="0" y="0"/>
          <a:ext cx="0" cy="0"/>
          <a:chOff x="0" y="0"/>
          <a:chExt cx="0" cy="0"/>
        </a:xfrm>
      </p:grpSpPr>
      <p:sp>
        <p:nvSpPr>
          <p:cNvPr id="2" name="Freeform 2"/>
          <p:cNvSpPr/>
          <p:nvPr/>
        </p:nvSpPr>
        <p:spPr>
          <a:xfrm>
            <a:off x="289017" y="289017"/>
            <a:ext cx="739683" cy="739683"/>
          </a:xfrm>
          <a:custGeom>
            <a:avLst/>
            <a:gdLst/>
            <a:ahLst/>
            <a:cxnLst/>
            <a:rect l="l" t="t" r="r" b="b"/>
            <a:pathLst>
              <a:path w="739683" h="739683">
                <a:moveTo>
                  <a:pt x="0" y="0"/>
                </a:moveTo>
                <a:lnTo>
                  <a:pt x="739683" y="0"/>
                </a:lnTo>
                <a:lnTo>
                  <a:pt x="739683" y="739683"/>
                </a:lnTo>
                <a:lnTo>
                  <a:pt x="0" y="739683"/>
                </a:lnTo>
                <a:lnTo>
                  <a:pt x="0" y="0"/>
                </a:lnTo>
                <a:close/>
              </a:path>
            </a:pathLst>
          </a:custGeom>
          <a:blipFill>
            <a:blip r:embed="rId3"/>
            <a:stretch>
              <a:fillRect/>
            </a:stretch>
          </a:blipFill>
        </p:spPr>
      </p:sp>
      <p:grpSp>
        <p:nvGrpSpPr>
          <p:cNvPr id="3" name="Group 3"/>
          <p:cNvGrpSpPr/>
          <p:nvPr/>
        </p:nvGrpSpPr>
        <p:grpSpPr>
          <a:xfrm>
            <a:off x="-236839" y="4762500"/>
            <a:ext cx="18524839" cy="2364849"/>
            <a:chOff x="0" y="0"/>
            <a:chExt cx="24699786" cy="3153132"/>
          </a:xfrm>
        </p:grpSpPr>
        <p:sp>
          <p:nvSpPr>
            <p:cNvPr id="4" name="Freeform 4"/>
            <p:cNvSpPr/>
            <p:nvPr/>
          </p:nvSpPr>
          <p:spPr>
            <a:xfrm>
              <a:off x="5731138" y="140035"/>
              <a:ext cx="13657382" cy="3013097"/>
            </a:xfrm>
            <a:custGeom>
              <a:avLst/>
              <a:gdLst/>
              <a:ahLst/>
              <a:cxnLst/>
              <a:rect l="l" t="t" r="r" b="b"/>
              <a:pathLst>
                <a:path w="13657382" h="3013097">
                  <a:moveTo>
                    <a:pt x="0" y="0"/>
                  </a:moveTo>
                  <a:lnTo>
                    <a:pt x="13657382" y="0"/>
                  </a:lnTo>
                  <a:lnTo>
                    <a:pt x="13657382" y="3013097"/>
                  </a:lnTo>
                  <a:lnTo>
                    <a:pt x="0" y="3013097"/>
                  </a:lnTo>
                  <a:lnTo>
                    <a:pt x="0" y="0"/>
                  </a:lnTo>
                  <a:close/>
                </a:path>
              </a:pathLst>
            </a:custGeom>
            <a:blipFill>
              <a:blip r:embed="rId4"/>
              <a:stretch>
                <a:fillRect/>
              </a:stretch>
            </a:blipFill>
          </p:spPr>
        </p:sp>
        <p:grpSp>
          <p:nvGrpSpPr>
            <p:cNvPr id="5" name="Group 5"/>
            <p:cNvGrpSpPr/>
            <p:nvPr/>
          </p:nvGrpSpPr>
          <p:grpSpPr>
            <a:xfrm>
              <a:off x="3750508" y="0"/>
              <a:ext cx="17466535" cy="574815"/>
              <a:chOff x="0" y="0"/>
              <a:chExt cx="2636918" cy="86780"/>
            </a:xfrm>
          </p:grpSpPr>
          <p:sp>
            <p:nvSpPr>
              <p:cNvPr id="6" name="Freeform 6"/>
              <p:cNvSpPr/>
              <p:nvPr/>
            </p:nvSpPr>
            <p:spPr>
              <a:xfrm>
                <a:off x="0" y="0"/>
                <a:ext cx="2636918" cy="86780"/>
              </a:xfrm>
              <a:custGeom>
                <a:avLst/>
                <a:gdLst/>
                <a:ahLst/>
                <a:cxnLst/>
                <a:rect l="l" t="t" r="r" b="b"/>
                <a:pathLst>
                  <a:path w="2636918" h="86780">
                    <a:moveTo>
                      <a:pt x="0" y="0"/>
                    </a:moveTo>
                    <a:lnTo>
                      <a:pt x="2636918" y="0"/>
                    </a:lnTo>
                    <a:lnTo>
                      <a:pt x="2636918" y="86780"/>
                    </a:lnTo>
                    <a:lnTo>
                      <a:pt x="0" y="86780"/>
                    </a:lnTo>
                    <a:close/>
                  </a:path>
                </a:pathLst>
              </a:custGeom>
              <a:solidFill>
                <a:srgbClr val="C0D7D9"/>
              </a:solidFill>
            </p:spPr>
          </p:sp>
          <p:sp>
            <p:nvSpPr>
              <p:cNvPr id="7" name="TextBox 7"/>
              <p:cNvSpPr txBox="1"/>
              <p:nvPr/>
            </p:nvSpPr>
            <p:spPr>
              <a:xfrm>
                <a:off x="0" y="-38100"/>
                <a:ext cx="2636918" cy="124880"/>
              </a:xfrm>
              <a:prstGeom prst="rect">
                <a:avLst/>
              </a:prstGeom>
            </p:spPr>
            <p:txBody>
              <a:bodyPr lIns="66467" tIns="66467" rIns="66467" bIns="66467" rtlCol="0" anchor="ctr"/>
              <a:lstStyle/>
              <a:p>
                <a:pPr algn="ctr">
                  <a:lnSpc>
                    <a:spcPts val="2660"/>
                  </a:lnSpc>
                  <a:spcBef>
                    <a:spcPct val="0"/>
                  </a:spcBef>
                </a:pPr>
                <a:endParaRPr/>
              </a:p>
            </p:txBody>
          </p:sp>
        </p:grpSp>
        <p:grpSp>
          <p:nvGrpSpPr>
            <p:cNvPr id="8" name="Group 8"/>
            <p:cNvGrpSpPr/>
            <p:nvPr/>
          </p:nvGrpSpPr>
          <p:grpSpPr>
            <a:xfrm>
              <a:off x="0" y="2206153"/>
              <a:ext cx="9264427" cy="574815"/>
              <a:chOff x="0" y="0"/>
              <a:chExt cx="1398648" cy="86780"/>
            </a:xfrm>
          </p:grpSpPr>
          <p:sp>
            <p:nvSpPr>
              <p:cNvPr id="9" name="Freeform 9"/>
              <p:cNvSpPr/>
              <p:nvPr/>
            </p:nvSpPr>
            <p:spPr>
              <a:xfrm>
                <a:off x="0" y="0"/>
                <a:ext cx="1398648" cy="86780"/>
              </a:xfrm>
              <a:custGeom>
                <a:avLst/>
                <a:gdLst/>
                <a:ahLst/>
                <a:cxnLst/>
                <a:rect l="l" t="t" r="r" b="b"/>
                <a:pathLst>
                  <a:path w="1398648" h="86780">
                    <a:moveTo>
                      <a:pt x="0" y="0"/>
                    </a:moveTo>
                    <a:lnTo>
                      <a:pt x="1398648" y="0"/>
                    </a:lnTo>
                    <a:lnTo>
                      <a:pt x="1398648" y="86780"/>
                    </a:lnTo>
                    <a:lnTo>
                      <a:pt x="0" y="86780"/>
                    </a:lnTo>
                    <a:close/>
                  </a:path>
                </a:pathLst>
              </a:custGeom>
              <a:solidFill>
                <a:srgbClr val="C0D7D9"/>
              </a:solidFill>
            </p:spPr>
          </p:sp>
          <p:sp>
            <p:nvSpPr>
              <p:cNvPr id="10" name="TextBox 10"/>
              <p:cNvSpPr txBox="1"/>
              <p:nvPr/>
            </p:nvSpPr>
            <p:spPr>
              <a:xfrm>
                <a:off x="0" y="-38100"/>
                <a:ext cx="1398648" cy="124880"/>
              </a:xfrm>
              <a:prstGeom prst="rect">
                <a:avLst/>
              </a:prstGeom>
            </p:spPr>
            <p:txBody>
              <a:bodyPr lIns="66467" tIns="66467" rIns="66467" bIns="66467" rtlCol="0" anchor="ctr"/>
              <a:lstStyle/>
              <a:p>
                <a:pPr algn="ctr">
                  <a:lnSpc>
                    <a:spcPts val="2660"/>
                  </a:lnSpc>
                  <a:spcBef>
                    <a:spcPct val="0"/>
                  </a:spcBef>
                </a:pPr>
                <a:endParaRPr/>
              </a:p>
            </p:txBody>
          </p:sp>
        </p:grpSp>
        <p:grpSp>
          <p:nvGrpSpPr>
            <p:cNvPr id="11" name="Group 11"/>
            <p:cNvGrpSpPr/>
            <p:nvPr/>
          </p:nvGrpSpPr>
          <p:grpSpPr>
            <a:xfrm>
              <a:off x="15435358" y="2206153"/>
              <a:ext cx="9264427" cy="574815"/>
              <a:chOff x="0" y="0"/>
              <a:chExt cx="1398648" cy="86780"/>
            </a:xfrm>
          </p:grpSpPr>
          <p:sp>
            <p:nvSpPr>
              <p:cNvPr id="12" name="Freeform 12"/>
              <p:cNvSpPr/>
              <p:nvPr/>
            </p:nvSpPr>
            <p:spPr>
              <a:xfrm>
                <a:off x="0" y="0"/>
                <a:ext cx="1398648" cy="86780"/>
              </a:xfrm>
              <a:custGeom>
                <a:avLst/>
                <a:gdLst/>
                <a:ahLst/>
                <a:cxnLst/>
                <a:rect l="l" t="t" r="r" b="b"/>
                <a:pathLst>
                  <a:path w="1398648" h="86780">
                    <a:moveTo>
                      <a:pt x="0" y="0"/>
                    </a:moveTo>
                    <a:lnTo>
                      <a:pt x="1398648" y="0"/>
                    </a:lnTo>
                    <a:lnTo>
                      <a:pt x="1398648" y="86780"/>
                    </a:lnTo>
                    <a:lnTo>
                      <a:pt x="0" y="86780"/>
                    </a:lnTo>
                    <a:close/>
                  </a:path>
                </a:pathLst>
              </a:custGeom>
              <a:solidFill>
                <a:srgbClr val="C0D7D9"/>
              </a:solidFill>
            </p:spPr>
          </p:sp>
          <p:sp>
            <p:nvSpPr>
              <p:cNvPr id="13" name="TextBox 13"/>
              <p:cNvSpPr txBox="1"/>
              <p:nvPr/>
            </p:nvSpPr>
            <p:spPr>
              <a:xfrm>
                <a:off x="0" y="-38100"/>
                <a:ext cx="1398648" cy="124880"/>
              </a:xfrm>
              <a:prstGeom prst="rect">
                <a:avLst/>
              </a:prstGeom>
            </p:spPr>
            <p:txBody>
              <a:bodyPr lIns="66467" tIns="66467" rIns="66467" bIns="66467" rtlCol="0" anchor="ctr"/>
              <a:lstStyle/>
              <a:p>
                <a:pPr algn="ctr">
                  <a:lnSpc>
                    <a:spcPts val="2660"/>
                  </a:lnSpc>
                  <a:spcBef>
                    <a:spcPct val="0"/>
                  </a:spcBef>
                </a:pPr>
                <a:endParaRPr/>
              </a:p>
            </p:txBody>
          </p:sp>
        </p:grpSp>
        <p:sp>
          <p:nvSpPr>
            <p:cNvPr id="14" name="TextBox 14"/>
            <p:cNvSpPr txBox="1"/>
            <p:nvPr/>
          </p:nvSpPr>
          <p:spPr>
            <a:xfrm>
              <a:off x="16668567" y="-30681"/>
              <a:ext cx="3050684" cy="588553"/>
            </a:xfrm>
            <a:prstGeom prst="rect">
              <a:avLst/>
            </a:prstGeom>
          </p:spPr>
          <p:txBody>
            <a:bodyPr lIns="0" tIns="0" rIns="0" bIns="0" rtlCol="0" anchor="t">
              <a:spAutoFit/>
            </a:bodyPr>
            <a:lstStyle/>
            <a:p>
              <a:pPr>
                <a:lnSpc>
                  <a:spcPts val="3738"/>
                </a:lnSpc>
                <a:spcBef>
                  <a:spcPct val="0"/>
                </a:spcBef>
              </a:pPr>
              <a:r>
                <a:rPr lang="en-US" sz="2670" spc="-26">
                  <a:solidFill>
                    <a:srgbClr val="FFFFFF"/>
                  </a:solidFill>
                  <a:latin typeface="Assistant Bold"/>
                </a:rPr>
                <a:t>Folded </a:t>
              </a:r>
              <a:r>
                <a:rPr lang="en-US" sz="2670" spc="-26">
                  <a:solidFill>
                    <a:srgbClr val="FFFFFF"/>
                  </a:solidFill>
                  <a:latin typeface="Assistant"/>
                </a:rPr>
                <a:t>protein</a:t>
              </a:r>
            </a:p>
          </p:txBody>
        </p:sp>
        <p:sp>
          <p:nvSpPr>
            <p:cNvPr id="15" name="TextBox 15"/>
            <p:cNvSpPr txBox="1"/>
            <p:nvPr/>
          </p:nvSpPr>
          <p:spPr>
            <a:xfrm>
              <a:off x="5997008" y="-13738"/>
              <a:ext cx="3533289" cy="588553"/>
            </a:xfrm>
            <a:prstGeom prst="rect">
              <a:avLst/>
            </a:prstGeom>
          </p:spPr>
          <p:txBody>
            <a:bodyPr lIns="0" tIns="0" rIns="0" bIns="0" rtlCol="0" anchor="t">
              <a:spAutoFit/>
            </a:bodyPr>
            <a:lstStyle/>
            <a:p>
              <a:pPr>
                <a:lnSpc>
                  <a:spcPts val="3738"/>
                </a:lnSpc>
                <a:spcBef>
                  <a:spcPct val="0"/>
                </a:spcBef>
              </a:pPr>
              <a:r>
                <a:rPr lang="en-US" sz="2670" spc="-26">
                  <a:solidFill>
                    <a:srgbClr val="FFFFFF"/>
                  </a:solidFill>
                  <a:latin typeface="Assistant Bold"/>
                </a:rPr>
                <a:t>Misfolded </a:t>
              </a:r>
              <a:r>
                <a:rPr lang="en-US" sz="2670" spc="-26">
                  <a:solidFill>
                    <a:srgbClr val="FFFFFF"/>
                  </a:solidFill>
                  <a:latin typeface="Assistant"/>
                </a:rPr>
                <a:t>protein</a:t>
              </a:r>
            </a:p>
          </p:txBody>
        </p:sp>
        <p:sp>
          <p:nvSpPr>
            <p:cNvPr id="16" name="TextBox 16"/>
            <p:cNvSpPr txBox="1"/>
            <p:nvPr/>
          </p:nvSpPr>
          <p:spPr>
            <a:xfrm>
              <a:off x="11267927" y="-47625"/>
              <a:ext cx="3501385" cy="588553"/>
            </a:xfrm>
            <a:prstGeom prst="rect">
              <a:avLst/>
            </a:prstGeom>
          </p:spPr>
          <p:txBody>
            <a:bodyPr lIns="0" tIns="0" rIns="0" bIns="0" rtlCol="0" anchor="t">
              <a:spAutoFit/>
            </a:bodyPr>
            <a:lstStyle/>
            <a:p>
              <a:pPr>
                <a:lnSpc>
                  <a:spcPts val="3738"/>
                </a:lnSpc>
                <a:spcBef>
                  <a:spcPct val="0"/>
                </a:spcBef>
              </a:pPr>
              <a:r>
                <a:rPr lang="en-US" sz="2670" spc="-26" dirty="0">
                  <a:solidFill>
                    <a:srgbClr val="FFFFFF"/>
                  </a:solidFill>
                  <a:latin typeface="Assistant Bold"/>
                </a:rPr>
                <a:t>Unfolded </a:t>
              </a:r>
              <a:r>
                <a:rPr lang="en-US" sz="2670" spc="-26" dirty="0">
                  <a:solidFill>
                    <a:srgbClr val="FFFFFF"/>
                  </a:solidFill>
                  <a:latin typeface="Assistant"/>
                </a:rPr>
                <a:t>protein</a:t>
              </a:r>
            </a:p>
          </p:txBody>
        </p:sp>
        <p:sp>
          <p:nvSpPr>
            <p:cNvPr id="17" name="TextBox 17"/>
            <p:cNvSpPr txBox="1"/>
            <p:nvPr/>
          </p:nvSpPr>
          <p:spPr>
            <a:xfrm>
              <a:off x="7054059" y="2438128"/>
              <a:ext cx="1241491" cy="588553"/>
            </a:xfrm>
            <a:prstGeom prst="rect">
              <a:avLst/>
            </a:prstGeom>
          </p:spPr>
          <p:txBody>
            <a:bodyPr lIns="0" tIns="0" rIns="0" bIns="0" rtlCol="0" anchor="t">
              <a:spAutoFit/>
            </a:bodyPr>
            <a:lstStyle/>
            <a:p>
              <a:pPr>
                <a:lnSpc>
                  <a:spcPts val="3738"/>
                </a:lnSpc>
                <a:spcBef>
                  <a:spcPct val="0"/>
                </a:spcBef>
              </a:pPr>
              <a:r>
                <a:rPr lang="en-US" sz="2670" spc="-26">
                  <a:solidFill>
                    <a:srgbClr val="FFFFFF"/>
                  </a:solidFill>
                  <a:latin typeface="Assistant Bold"/>
                </a:rPr>
                <a:t>Toxic</a:t>
              </a:r>
            </a:p>
          </p:txBody>
        </p:sp>
        <p:sp>
          <p:nvSpPr>
            <p:cNvPr id="18" name="TextBox 18"/>
            <p:cNvSpPr txBox="1"/>
            <p:nvPr/>
          </p:nvSpPr>
          <p:spPr>
            <a:xfrm>
              <a:off x="17084471" y="2438128"/>
              <a:ext cx="2218876" cy="588553"/>
            </a:xfrm>
            <a:prstGeom prst="rect">
              <a:avLst/>
            </a:prstGeom>
          </p:spPr>
          <p:txBody>
            <a:bodyPr lIns="0" tIns="0" rIns="0" bIns="0" rtlCol="0" anchor="t">
              <a:spAutoFit/>
            </a:bodyPr>
            <a:lstStyle/>
            <a:p>
              <a:pPr>
                <a:lnSpc>
                  <a:spcPts val="3738"/>
                </a:lnSpc>
                <a:spcBef>
                  <a:spcPct val="0"/>
                </a:spcBef>
              </a:pPr>
              <a:r>
                <a:rPr lang="en-US" sz="2670" spc="-26">
                  <a:solidFill>
                    <a:srgbClr val="FFFFFF"/>
                  </a:solidFill>
                  <a:latin typeface="Assistant Bold"/>
                </a:rPr>
                <a:t>Functional</a:t>
              </a:r>
            </a:p>
          </p:txBody>
        </p:sp>
      </p:grpSp>
      <p:sp>
        <p:nvSpPr>
          <p:cNvPr id="19" name="TextBox 19"/>
          <p:cNvSpPr txBox="1"/>
          <p:nvPr/>
        </p:nvSpPr>
        <p:spPr>
          <a:xfrm>
            <a:off x="3720720" y="1028700"/>
            <a:ext cx="3049055" cy="1034029"/>
          </a:xfrm>
          <a:prstGeom prst="rect">
            <a:avLst/>
          </a:prstGeom>
        </p:spPr>
        <p:txBody>
          <a:bodyPr lIns="0" tIns="0" rIns="0" bIns="0" rtlCol="0" anchor="t">
            <a:spAutoFit/>
          </a:bodyPr>
          <a:lstStyle/>
          <a:p>
            <a:pPr marL="0" lvl="0" indent="0" algn="l">
              <a:lnSpc>
                <a:spcPts val="8115"/>
              </a:lnSpc>
              <a:spcBef>
                <a:spcPct val="0"/>
              </a:spcBef>
            </a:pPr>
            <a:endParaRPr/>
          </a:p>
        </p:txBody>
      </p:sp>
      <p:sp>
        <p:nvSpPr>
          <p:cNvPr id="20" name="TextBox 20"/>
          <p:cNvSpPr txBox="1"/>
          <p:nvPr/>
        </p:nvSpPr>
        <p:spPr>
          <a:xfrm>
            <a:off x="17259300" y="9258300"/>
            <a:ext cx="510945" cy="444669"/>
          </a:xfrm>
          <a:prstGeom prst="rect">
            <a:avLst/>
          </a:prstGeom>
        </p:spPr>
        <p:txBody>
          <a:bodyPr lIns="0" tIns="0" rIns="0" bIns="0" rtlCol="0" anchor="t">
            <a:spAutoFit/>
          </a:bodyPr>
          <a:lstStyle/>
          <a:p>
            <a:pPr marL="0" lvl="0" indent="0" algn="l">
              <a:lnSpc>
                <a:spcPts val="3449"/>
              </a:lnSpc>
              <a:spcBef>
                <a:spcPct val="0"/>
              </a:spcBef>
            </a:pPr>
            <a:r>
              <a:rPr lang="en-US" sz="2923">
                <a:solidFill>
                  <a:srgbClr val="0A4247">
                    <a:alpha val="36863"/>
                  </a:srgbClr>
                </a:solidFill>
                <a:latin typeface="HK Grotesk Bold"/>
              </a:rPr>
              <a:t>01</a:t>
            </a:r>
          </a:p>
        </p:txBody>
      </p:sp>
      <p:sp>
        <p:nvSpPr>
          <p:cNvPr id="21" name="TextBox 21"/>
          <p:cNvSpPr txBox="1"/>
          <p:nvPr/>
        </p:nvSpPr>
        <p:spPr>
          <a:xfrm>
            <a:off x="1028700" y="2621796"/>
            <a:ext cx="13465881" cy="701609"/>
          </a:xfrm>
          <a:prstGeom prst="rect">
            <a:avLst/>
          </a:prstGeom>
        </p:spPr>
        <p:txBody>
          <a:bodyPr lIns="0" tIns="0" rIns="0" bIns="0" rtlCol="0" anchor="t">
            <a:spAutoFit/>
          </a:bodyPr>
          <a:lstStyle/>
          <a:p>
            <a:pPr>
              <a:lnSpc>
                <a:spcPts val="2800"/>
              </a:lnSpc>
              <a:spcBef>
                <a:spcPct val="0"/>
              </a:spcBef>
            </a:pPr>
            <a:r>
              <a:rPr lang="en-US" sz="2000" dirty="0">
                <a:solidFill>
                  <a:srgbClr val="0A4247"/>
                </a:solidFill>
                <a:latin typeface="HK Grotesk Bold"/>
              </a:rPr>
              <a:t>Folding proteins refers to the process of proteins taking on their functional structure from their linear sequence of amino acids. This process is essential because the function of a protein is directly linked to its structure. </a:t>
            </a:r>
          </a:p>
        </p:txBody>
      </p:sp>
      <p:sp>
        <p:nvSpPr>
          <p:cNvPr id="22" name="TextBox 22"/>
          <p:cNvSpPr txBox="1"/>
          <p:nvPr/>
        </p:nvSpPr>
        <p:spPr>
          <a:xfrm>
            <a:off x="1028700" y="1372276"/>
            <a:ext cx="15122243" cy="1201420"/>
          </a:xfrm>
          <a:prstGeom prst="rect">
            <a:avLst/>
          </a:prstGeom>
        </p:spPr>
        <p:txBody>
          <a:bodyPr lIns="0" tIns="0" rIns="0" bIns="0" rtlCol="0" anchor="t">
            <a:spAutoFit/>
          </a:bodyPr>
          <a:lstStyle/>
          <a:p>
            <a:pPr>
              <a:lnSpc>
                <a:spcPts val="9440"/>
              </a:lnSpc>
            </a:pPr>
            <a:r>
              <a:rPr lang="en-US" sz="8000" dirty="0">
                <a:solidFill>
                  <a:srgbClr val="0A4247"/>
                </a:solidFill>
                <a:latin typeface="HK Grotesk Bold"/>
              </a:rPr>
              <a:t>Why do proteins fold?</a:t>
            </a:r>
          </a:p>
        </p:txBody>
      </p:sp>
      <p:sp>
        <p:nvSpPr>
          <p:cNvPr id="23" name="TextBox 16">
            <a:extLst>
              <a:ext uri="{FF2B5EF4-FFF2-40B4-BE49-F238E27FC236}">
                <a16:creationId xmlns:a16="http://schemas.microsoft.com/office/drawing/2014/main" id="{125F1FBE-E7AA-9784-45A0-3CA0B60B2EA5}"/>
              </a:ext>
            </a:extLst>
          </p:cNvPr>
          <p:cNvSpPr txBox="1"/>
          <p:nvPr/>
        </p:nvSpPr>
        <p:spPr>
          <a:xfrm>
            <a:off x="8589821" y="7172962"/>
            <a:ext cx="2626039" cy="446020"/>
          </a:xfrm>
          <a:prstGeom prst="rect">
            <a:avLst/>
          </a:prstGeom>
        </p:spPr>
        <p:txBody>
          <a:bodyPr lIns="0" tIns="0" rIns="0" bIns="0" rtlCol="0" anchor="t">
            <a:spAutoFit/>
          </a:bodyPr>
          <a:lstStyle/>
          <a:p>
            <a:pPr>
              <a:lnSpc>
                <a:spcPts val="3738"/>
              </a:lnSpc>
              <a:spcBef>
                <a:spcPct val="0"/>
              </a:spcBef>
            </a:pPr>
            <a:r>
              <a:rPr lang="en-US" sz="2670" spc="-26" dirty="0">
                <a:solidFill>
                  <a:srgbClr val="FFFFFF"/>
                </a:solidFill>
                <a:latin typeface="Assistant Bold"/>
              </a:rPr>
              <a:t>No function</a:t>
            </a:r>
            <a:endParaRPr lang="en-US" sz="2670" spc="-26" dirty="0">
              <a:solidFill>
                <a:srgbClr val="FFFFFF"/>
              </a:solidFill>
              <a:latin typeface="Assistan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0D7D9"/>
        </a:solidFill>
        <a:effectLst/>
      </p:bgPr>
    </p:bg>
    <p:spTree>
      <p:nvGrpSpPr>
        <p:cNvPr id="1" name=""/>
        <p:cNvGrpSpPr/>
        <p:nvPr/>
      </p:nvGrpSpPr>
      <p:grpSpPr>
        <a:xfrm>
          <a:off x="0" y="0"/>
          <a:ext cx="0" cy="0"/>
          <a:chOff x="0" y="0"/>
          <a:chExt cx="0" cy="0"/>
        </a:xfrm>
      </p:grpSpPr>
      <p:sp>
        <p:nvSpPr>
          <p:cNvPr id="2" name="Freeform 2"/>
          <p:cNvSpPr/>
          <p:nvPr/>
        </p:nvSpPr>
        <p:spPr>
          <a:xfrm>
            <a:off x="289017" y="289017"/>
            <a:ext cx="739683" cy="739683"/>
          </a:xfrm>
          <a:custGeom>
            <a:avLst/>
            <a:gdLst/>
            <a:ahLst/>
            <a:cxnLst/>
            <a:rect l="l" t="t" r="r" b="b"/>
            <a:pathLst>
              <a:path w="739683" h="739683">
                <a:moveTo>
                  <a:pt x="0" y="0"/>
                </a:moveTo>
                <a:lnTo>
                  <a:pt x="739683" y="0"/>
                </a:lnTo>
                <a:lnTo>
                  <a:pt x="739683" y="739683"/>
                </a:lnTo>
                <a:lnTo>
                  <a:pt x="0" y="739683"/>
                </a:lnTo>
                <a:lnTo>
                  <a:pt x="0" y="0"/>
                </a:lnTo>
                <a:close/>
              </a:path>
            </a:pathLst>
          </a:custGeom>
          <a:blipFill>
            <a:blip r:embed="rId2"/>
            <a:stretch>
              <a:fillRect/>
            </a:stretch>
          </a:blipFill>
        </p:spPr>
      </p:sp>
      <p:sp>
        <p:nvSpPr>
          <p:cNvPr id="3" name="Freeform 3"/>
          <p:cNvSpPr/>
          <p:nvPr/>
        </p:nvSpPr>
        <p:spPr>
          <a:xfrm>
            <a:off x="2741657" y="3533032"/>
            <a:ext cx="2555733" cy="2259822"/>
          </a:xfrm>
          <a:custGeom>
            <a:avLst/>
            <a:gdLst/>
            <a:ahLst/>
            <a:cxnLst/>
            <a:rect l="l" t="t" r="r" b="b"/>
            <a:pathLst>
              <a:path w="2555733" h="2259822">
                <a:moveTo>
                  <a:pt x="0" y="0"/>
                </a:moveTo>
                <a:lnTo>
                  <a:pt x="2555733" y="0"/>
                </a:lnTo>
                <a:lnTo>
                  <a:pt x="2555733" y="2259822"/>
                </a:lnTo>
                <a:lnTo>
                  <a:pt x="0" y="2259822"/>
                </a:lnTo>
                <a:lnTo>
                  <a:pt x="0" y="0"/>
                </a:lnTo>
                <a:close/>
              </a:path>
            </a:pathLst>
          </a:custGeom>
          <a:blipFill>
            <a:blip r:embed="rId3"/>
            <a:stretch>
              <a:fillRect r="-300786"/>
            </a:stretch>
          </a:blipFill>
        </p:spPr>
      </p:sp>
      <p:grpSp>
        <p:nvGrpSpPr>
          <p:cNvPr id="4" name="Group 4"/>
          <p:cNvGrpSpPr/>
          <p:nvPr/>
        </p:nvGrpSpPr>
        <p:grpSpPr>
          <a:xfrm>
            <a:off x="2941059" y="5082620"/>
            <a:ext cx="2450565" cy="431111"/>
            <a:chOff x="0" y="0"/>
            <a:chExt cx="493281" cy="86780"/>
          </a:xfrm>
        </p:grpSpPr>
        <p:sp>
          <p:nvSpPr>
            <p:cNvPr id="5" name="Freeform 5"/>
            <p:cNvSpPr/>
            <p:nvPr/>
          </p:nvSpPr>
          <p:spPr>
            <a:xfrm>
              <a:off x="0" y="0"/>
              <a:ext cx="493281" cy="86780"/>
            </a:xfrm>
            <a:custGeom>
              <a:avLst/>
              <a:gdLst/>
              <a:ahLst/>
              <a:cxnLst/>
              <a:rect l="l" t="t" r="r" b="b"/>
              <a:pathLst>
                <a:path w="493281" h="86780">
                  <a:moveTo>
                    <a:pt x="0" y="0"/>
                  </a:moveTo>
                  <a:lnTo>
                    <a:pt x="493281" y="0"/>
                  </a:lnTo>
                  <a:lnTo>
                    <a:pt x="493281" y="86780"/>
                  </a:lnTo>
                  <a:lnTo>
                    <a:pt x="0" y="86780"/>
                  </a:lnTo>
                  <a:close/>
                </a:path>
              </a:pathLst>
            </a:custGeom>
            <a:solidFill>
              <a:srgbClr val="C0D7D9"/>
            </a:solidFill>
          </p:spPr>
        </p:sp>
        <p:sp>
          <p:nvSpPr>
            <p:cNvPr id="6" name="TextBox 6"/>
            <p:cNvSpPr txBox="1"/>
            <p:nvPr/>
          </p:nvSpPr>
          <p:spPr>
            <a:xfrm>
              <a:off x="0" y="-38100"/>
              <a:ext cx="493281" cy="124880"/>
            </a:xfrm>
            <a:prstGeom prst="rect">
              <a:avLst/>
            </a:prstGeom>
          </p:spPr>
          <p:txBody>
            <a:bodyPr lIns="66467" tIns="66467" rIns="66467" bIns="66467" rtlCol="0" anchor="ctr"/>
            <a:lstStyle/>
            <a:p>
              <a:pPr algn="ctr">
                <a:lnSpc>
                  <a:spcPts val="2660"/>
                </a:lnSpc>
                <a:spcBef>
                  <a:spcPct val="0"/>
                </a:spcBef>
              </a:pPr>
              <a:endParaRPr/>
            </a:p>
          </p:txBody>
        </p:sp>
      </p:grpSp>
      <p:grpSp>
        <p:nvGrpSpPr>
          <p:cNvPr id="7" name="Group 7"/>
          <p:cNvGrpSpPr/>
          <p:nvPr/>
        </p:nvGrpSpPr>
        <p:grpSpPr>
          <a:xfrm>
            <a:off x="2129837" y="3453421"/>
            <a:ext cx="4139139" cy="431111"/>
            <a:chOff x="0" y="0"/>
            <a:chExt cx="833180" cy="86780"/>
          </a:xfrm>
        </p:grpSpPr>
        <p:sp>
          <p:nvSpPr>
            <p:cNvPr id="8" name="Freeform 8"/>
            <p:cNvSpPr/>
            <p:nvPr/>
          </p:nvSpPr>
          <p:spPr>
            <a:xfrm>
              <a:off x="0" y="0"/>
              <a:ext cx="833180" cy="86780"/>
            </a:xfrm>
            <a:custGeom>
              <a:avLst/>
              <a:gdLst/>
              <a:ahLst/>
              <a:cxnLst/>
              <a:rect l="l" t="t" r="r" b="b"/>
              <a:pathLst>
                <a:path w="833180" h="86780">
                  <a:moveTo>
                    <a:pt x="0" y="0"/>
                  </a:moveTo>
                  <a:lnTo>
                    <a:pt x="833180" y="0"/>
                  </a:lnTo>
                  <a:lnTo>
                    <a:pt x="833180" y="86780"/>
                  </a:lnTo>
                  <a:lnTo>
                    <a:pt x="0" y="86780"/>
                  </a:lnTo>
                  <a:close/>
                </a:path>
              </a:pathLst>
            </a:custGeom>
            <a:solidFill>
              <a:srgbClr val="C0D7D9"/>
            </a:solidFill>
          </p:spPr>
        </p:sp>
        <p:sp>
          <p:nvSpPr>
            <p:cNvPr id="9" name="TextBox 9"/>
            <p:cNvSpPr txBox="1"/>
            <p:nvPr/>
          </p:nvSpPr>
          <p:spPr>
            <a:xfrm>
              <a:off x="0" y="-38100"/>
              <a:ext cx="833180" cy="124880"/>
            </a:xfrm>
            <a:prstGeom prst="rect">
              <a:avLst/>
            </a:prstGeom>
          </p:spPr>
          <p:txBody>
            <a:bodyPr lIns="66467" tIns="66467" rIns="66467" bIns="66467" rtlCol="0" anchor="ctr"/>
            <a:lstStyle/>
            <a:p>
              <a:pPr algn="ctr">
                <a:lnSpc>
                  <a:spcPts val="2660"/>
                </a:lnSpc>
                <a:spcBef>
                  <a:spcPct val="0"/>
                </a:spcBef>
              </a:pPr>
              <a:endParaRPr/>
            </a:p>
          </p:txBody>
        </p:sp>
      </p:grpSp>
      <p:grpSp>
        <p:nvGrpSpPr>
          <p:cNvPr id="20" name="Group 20"/>
          <p:cNvGrpSpPr/>
          <p:nvPr/>
        </p:nvGrpSpPr>
        <p:grpSpPr>
          <a:xfrm>
            <a:off x="788567" y="5787459"/>
            <a:ext cx="7539620" cy="3796752"/>
            <a:chOff x="0" y="0"/>
            <a:chExt cx="10052827" cy="5062335"/>
          </a:xfrm>
        </p:grpSpPr>
        <p:grpSp>
          <p:nvGrpSpPr>
            <p:cNvPr id="21" name="Group 21"/>
            <p:cNvGrpSpPr/>
            <p:nvPr/>
          </p:nvGrpSpPr>
          <p:grpSpPr>
            <a:xfrm>
              <a:off x="0" y="7194"/>
              <a:ext cx="9095572" cy="5055141"/>
              <a:chOff x="0" y="0"/>
              <a:chExt cx="1796656" cy="998546"/>
            </a:xfrm>
          </p:grpSpPr>
          <p:sp>
            <p:nvSpPr>
              <p:cNvPr id="22" name="Freeform 22"/>
              <p:cNvSpPr/>
              <p:nvPr/>
            </p:nvSpPr>
            <p:spPr>
              <a:xfrm>
                <a:off x="0" y="0"/>
                <a:ext cx="1796656" cy="998546"/>
              </a:xfrm>
              <a:custGeom>
                <a:avLst/>
                <a:gdLst/>
                <a:ahLst/>
                <a:cxnLst/>
                <a:rect l="l" t="t" r="r" b="b"/>
                <a:pathLst>
                  <a:path w="1796656" h="998546">
                    <a:moveTo>
                      <a:pt x="0" y="0"/>
                    </a:moveTo>
                    <a:lnTo>
                      <a:pt x="1796656" y="0"/>
                    </a:lnTo>
                    <a:lnTo>
                      <a:pt x="1796656" y="998546"/>
                    </a:lnTo>
                    <a:lnTo>
                      <a:pt x="0" y="998546"/>
                    </a:lnTo>
                    <a:close/>
                  </a:path>
                </a:pathLst>
              </a:custGeom>
              <a:solidFill>
                <a:srgbClr val="4D1354">
                  <a:alpha val="12941"/>
                </a:srgbClr>
              </a:solidFill>
            </p:spPr>
          </p:sp>
          <p:sp>
            <p:nvSpPr>
              <p:cNvPr id="23" name="TextBox 23"/>
              <p:cNvSpPr txBox="1"/>
              <p:nvPr/>
            </p:nvSpPr>
            <p:spPr>
              <a:xfrm>
                <a:off x="0" y="-47625"/>
                <a:ext cx="1796656" cy="1046171"/>
              </a:xfrm>
              <a:prstGeom prst="rect">
                <a:avLst/>
              </a:prstGeom>
            </p:spPr>
            <p:txBody>
              <a:bodyPr lIns="50800" tIns="50800" rIns="50800" bIns="50800" rtlCol="0" anchor="ctr"/>
              <a:lstStyle/>
              <a:p>
                <a:pPr algn="ctr">
                  <a:lnSpc>
                    <a:spcPts val="3738"/>
                  </a:lnSpc>
                </a:pPr>
                <a:endParaRPr/>
              </a:p>
            </p:txBody>
          </p:sp>
        </p:grpSp>
        <p:sp>
          <p:nvSpPr>
            <p:cNvPr id="24" name="Freeform 24"/>
            <p:cNvSpPr/>
            <p:nvPr/>
          </p:nvSpPr>
          <p:spPr>
            <a:xfrm>
              <a:off x="320178" y="1218726"/>
              <a:ext cx="2166933" cy="3366704"/>
            </a:xfrm>
            <a:custGeom>
              <a:avLst/>
              <a:gdLst/>
              <a:ahLst/>
              <a:cxnLst/>
              <a:rect l="l" t="t" r="r" b="b"/>
              <a:pathLst>
                <a:path w="2166933" h="3366704">
                  <a:moveTo>
                    <a:pt x="0" y="0"/>
                  </a:moveTo>
                  <a:lnTo>
                    <a:pt x="2166933" y="0"/>
                  </a:lnTo>
                  <a:lnTo>
                    <a:pt x="2166933" y="3366703"/>
                  </a:lnTo>
                  <a:lnTo>
                    <a:pt x="0" y="33667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a:off x="3300161" y="1191734"/>
              <a:ext cx="2949429" cy="3393695"/>
            </a:xfrm>
            <a:custGeom>
              <a:avLst/>
              <a:gdLst/>
              <a:ahLst/>
              <a:cxnLst/>
              <a:rect l="l" t="t" r="r" b="b"/>
              <a:pathLst>
                <a:path w="2949429" h="3393695">
                  <a:moveTo>
                    <a:pt x="0" y="0"/>
                  </a:moveTo>
                  <a:lnTo>
                    <a:pt x="2949430" y="0"/>
                  </a:lnTo>
                  <a:lnTo>
                    <a:pt x="2949430" y="3393695"/>
                  </a:lnTo>
                  <a:lnTo>
                    <a:pt x="0" y="33936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6871151" y="1262275"/>
              <a:ext cx="1811258" cy="3365513"/>
            </a:xfrm>
            <a:custGeom>
              <a:avLst/>
              <a:gdLst/>
              <a:ahLst/>
              <a:cxnLst/>
              <a:rect l="l" t="t" r="r" b="b"/>
              <a:pathLst>
                <a:path w="1811258" h="3365513">
                  <a:moveTo>
                    <a:pt x="0" y="0"/>
                  </a:moveTo>
                  <a:lnTo>
                    <a:pt x="1811258" y="0"/>
                  </a:lnTo>
                  <a:lnTo>
                    <a:pt x="1811258" y="3365514"/>
                  </a:lnTo>
                  <a:lnTo>
                    <a:pt x="0" y="33655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TextBox 27"/>
            <p:cNvSpPr txBox="1"/>
            <p:nvPr/>
          </p:nvSpPr>
          <p:spPr>
            <a:xfrm>
              <a:off x="320178" y="448470"/>
              <a:ext cx="3799159" cy="525057"/>
            </a:xfrm>
            <a:prstGeom prst="rect">
              <a:avLst/>
            </a:prstGeom>
          </p:spPr>
          <p:txBody>
            <a:bodyPr lIns="0" tIns="0" rIns="0" bIns="0" rtlCol="0" anchor="t">
              <a:spAutoFit/>
            </a:bodyPr>
            <a:lstStyle/>
            <a:p>
              <a:pPr>
                <a:lnSpc>
                  <a:spcPts val="3359"/>
                </a:lnSpc>
              </a:pPr>
              <a:r>
                <a:rPr lang="en-US" sz="2400" spc="-24" dirty="0">
                  <a:solidFill>
                    <a:srgbClr val="FFFFFF"/>
                  </a:solidFill>
                  <a:latin typeface="Assistant Bold"/>
                </a:rPr>
                <a:t>Alzheimer’s</a:t>
              </a:r>
            </a:p>
          </p:txBody>
        </p:sp>
        <p:sp>
          <p:nvSpPr>
            <p:cNvPr id="28" name="TextBox 28"/>
            <p:cNvSpPr txBox="1"/>
            <p:nvPr/>
          </p:nvSpPr>
          <p:spPr>
            <a:xfrm>
              <a:off x="3561877" y="483218"/>
              <a:ext cx="2425998" cy="525057"/>
            </a:xfrm>
            <a:prstGeom prst="rect">
              <a:avLst/>
            </a:prstGeom>
          </p:spPr>
          <p:txBody>
            <a:bodyPr lIns="0" tIns="0" rIns="0" bIns="0" rtlCol="0" anchor="t">
              <a:spAutoFit/>
            </a:bodyPr>
            <a:lstStyle/>
            <a:p>
              <a:pPr>
                <a:lnSpc>
                  <a:spcPts val="3359"/>
                </a:lnSpc>
              </a:pPr>
              <a:r>
                <a:rPr lang="en-US" sz="2400" spc="-24">
                  <a:solidFill>
                    <a:srgbClr val="FFFFFF"/>
                  </a:solidFill>
                  <a:latin typeface="Assistant Bold"/>
                </a:rPr>
                <a:t>Parkinson’s</a:t>
              </a:r>
            </a:p>
          </p:txBody>
        </p:sp>
        <p:sp>
          <p:nvSpPr>
            <p:cNvPr id="29" name="TextBox 29"/>
            <p:cNvSpPr txBox="1"/>
            <p:nvPr/>
          </p:nvSpPr>
          <p:spPr>
            <a:xfrm>
              <a:off x="6885365" y="483218"/>
              <a:ext cx="3167462" cy="525057"/>
            </a:xfrm>
            <a:prstGeom prst="rect">
              <a:avLst/>
            </a:prstGeom>
          </p:spPr>
          <p:txBody>
            <a:bodyPr lIns="0" tIns="0" rIns="0" bIns="0" rtlCol="0" anchor="t">
              <a:spAutoFit/>
            </a:bodyPr>
            <a:lstStyle/>
            <a:p>
              <a:pPr>
                <a:lnSpc>
                  <a:spcPts val="3359"/>
                </a:lnSpc>
              </a:pPr>
              <a:r>
                <a:rPr lang="en-US" sz="2400" spc="-24">
                  <a:solidFill>
                    <a:srgbClr val="FFFFFF"/>
                  </a:solidFill>
                  <a:latin typeface="Assistant Bold"/>
                </a:rPr>
                <a:t>Diabetes </a:t>
              </a:r>
            </a:p>
          </p:txBody>
        </p:sp>
        <p:sp>
          <p:nvSpPr>
            <p:cNvPr id="30" name="TextBox 30"/>
            <p:cNvSpPr txBox="1"/>
            <p:nvPr/>
          </p:nvSpPr>
          <p:spPr>
            <a:xfrm>
              <a:off x="2298125" y="-47625"/>
              <a:ext cx="4682760" cy="579411"/>
            </a:xfrm>
            <a:prstGeom prst="rect">
              <a:avLst/>
            </a:prstGeom>
          </p:spPr>
          <p:txBody>
            <a:bodyPr lIns="0" tIns="0" rIns="0" bIns="0" rtlCol="0" anchor="t">
              <a:spAutoFit/>
            </a:bodyPr>
            <a:lstStyle/>
            <a:p>
              <a:pPr algn="ctr">
                <a:lnSpc>
                  <a:spcPts val="3738"/>
                </a:lnSpc>
              </a:pPr>
              <a:r>
                <a:rPr lang="en-US" sz="2670" spc="-26">
                  <a:solidFill>
                    <a:srgbClr val="4D1354"/>
                  </a:solidFill>
                  <a:latin typeface="Assistant Bold"/>
                </a:rPr>
                <a:t>Diseases</a:t>
              </a:r>
            </a:p>
          </p:txBody>
        </p:sp>
      </p:grpSp>
      <p:sp>
        <p:nvSpPr>
          <p:cNvPr id="37" name="TextBox 37"/>
          <p:cNvSpPr txBox="1"/>
          <p:nvPr/>
        </p:nvSpPr>
        <p:spPr>
          <a:xfrm>
            <a:off x="2941059" y="3405796"/>
            <a:ext cx="2649967" cy="453321"/>
          </a:xfrm>
          <a:prstGeom prst="rect">
            <a:avLst/>
          </a:prstGeom>
        </p:spPr>
        <p:txBody>
          <a:bodyPr lIns="0" tIns="0" rIns="0" bIns="0" rtlCol="0" anchor="t">
            <a:spAutoFit/>
          </a:bodyPr>
          <a:lstStyle/>
          <a:p>
            <a:pPr>
              <a:lnSpc>
                <a:spcPts val="3738"/>
              </a:lnSpc>
              <a:spcBef>
                <a:spcPct val="0"/>
              </a:spcBef>
            </a:pPr>
            <a:r>
              <a:rPr lang="en-US" sz="2670" spc="-26">
                <a:solidFill>
                  <a:srgbClr val="FFFFFF"/>
                </a:solidFill>
                <a:latin typeface="Assistant Bold"/>
              </a:rPr>
              <a:t>Misfolded </a:t>
            </a:r>
            <a:r>
              <a:rPr lang="en-US" sz="2670" spc="-26">
                <a:solidFill>
                  <a:srgbClr val="FFFFFF"/>
                </a:solidFill>
                <a:latin typeface="Assistant"/>
              </a:rPr>
              <a:t>protein</a:t>
            </a:r>
          </a:p>
        </p:txBody>
      </p:sp>
      <p:sp>
        <p:nvSpPr>
          <p:cNvPr id="38" name="TextBox 38"/>
          <p:cNvSpPr txBox="1"/>
          <p:nvPr/>
        </p:nvSpPr>
        <p:spPr>
          <a:xfrm>
            <a:off x="3733847" y="5095875"/>
            <a:ext cx="931118" cy="453321"/>
          </a:xfrm>
          <a:prstGeom prst="rect">
            <a:avLst/>
          </a:prstGeom>
        </p:spPr>
        <p:txBody>
          <a:bodyPr lIns="0" tIns="0" rIns="0" bIns="0" rtlCol="0" anchor="t">
            <a:spAutoFit/>
          </a:bodyPr>
          <a:lstStyle/>
          <a:p>
            <a:pPr>
              <a:lnSpc>
                <a:spcPts val="3738"/>
              </a:lnSpc>
              <a:spcBef>
                <a:spcPct val="0"/>
              </a:spcBef>
            </a:pPr>
            <a:r>
              <a:rPr lang="en-US" sz="2670" spc="-26" dirty="0">
                <a:solidFill>
                  <a:srgbClr val="FFFFFF"/>
                </a:solidFill>
                <a:latin typeface="Assistant Bold"/>
              </a:rPr>
              <a:t>Toxic</a:t>
            </a:r>
          </a:p>
        </p:txBody>
      </p:sp>
      <p:sp>
        <p:nvSpPr>
          <p:cNvPr id="39" name="TextBox 39"/>
          <p:cNvSpPr txBox="1"/>
          <p:nvPr/>
        </p:nvSpPr>
        <p:spPr>
          <a:xfrm>
            <a:off x="3720720" y="1028700"/>
            <a:ext cx="3049055" cy="1034029"/>
          </a:xfrm>
          <a:prstGeom prst="rect">
            <a:avLst/>
          </a:prstGeom>
        </p:spPr>
        <p:txBody>
          <a:bodyPr lIns="0" tIns="0" rIns="0" bIns="0" rtlCol="0" anchor="t">
            <a:spAutoFit/>
          </a:bodyPr>
          <a:lstStyle/>
          <a:p>
            <a:pPr marL="0" lvl="0" indent="0" algn="l">
              <a:lnSpc>
                <a:spcPts val="8115"/>
              </a:lnSpc>
              <a:spcBef>
                <a:spcPct val="0"/>
              </a:spcBef>
            </a:pPr>
            <a:endParaRPr/>
          </a:p>
        </p:txBody>
      </p:sp>
      <p:sp>
        <p:nvSpPr>
          <p:cNvPr id="40" name="TextBox 40"/>
          <p:cNvSpPr txBox="1"/>
          <p:nvPr/>
        </p:nvSpPr>
        <p:spPr>
          <a:xfrm>
            <a:off x="17259300" y="9258300"/>
            <a:ext cx="510945" cy="444669"/>
          </a:xfrm>
          <a:prstGeom prst="rect">
            <a:avLst/>
          </a:prstGeom>
        </p:spPr>
        <p:txBody>
          <a:bodyPr lIns="0" tIns="0" rIns="0" bIns="0" rtlCol="0" anchor="t">
            <a:spAutoFit/>
          </a:bodyPr>
          <a:lstStyle/>
          <a:p>
            <a:pPr marL="0" lvl="0" indent="0" algn="l">
              <a:lnSpc>
                <a:spcPts val="3449"/>
              </a:lnSpc>
              <a:spcBef>
                <a:spcPct val="0"/>
              </a:spcBef>
            </a:pPr>
            <a:r>
              <a:rPr lang="en-US" sz="2923">
                <a:solidFill>
                  <a:srgbClr val="0A4247">
                    <a:alpha val="36863"/>
                  </a:srgbClr>
                </a:solidFill>
                <a:latin typeface="HK Grotesk Bold"/>
              </a:rPr>
              <a:t>02</a:t>
            </a:r>
          </a:p>
        </p:txBody>
      </p:sp>
      <p:sp>
        <p:nvSpPr>
          <p:cNvPr id="41" name="TextBox 41"/>
          <p:cNvSpPr txBox="1"/>
          <p:nvPr/>
        </p:nvSpPr>
        <p:spPr>
          <a:xfrm>
            <a:off x="1028700" y="2621796"/>
            <a:ext cx="13465881" cy="701609"/>
          </a:xfrm>
          <a:prstGeom prst="rect">
            <a:avLst/>
          </a:prstGeom>
        </p:spPr>
        <p:txBody>
          <a:bodyPr lIns="0" tIns="0" rIns="0" bIns="0" rtlCol="0" anchor="t">
            <a:spAutoFit/>
          </a:bodyPr>
          <a:lstStyle/>
          <a:p>
            <a:pPr>
              <a:lnSpc>
                <a:spcPts val="2800"/>
              </a:lnSpc>
              <a:spcBef>
                <a:spcPct val="0"/>
              </a:spcBef>
            </a:pPr>
            <a:r>
              <a:rPr lang="en-US" sz="2000">
                <a:solidFill>
                  <a:srgbClr val="0A4247"/>
                </a:solidFill>
                <a:latin typeface="HK Grotesk Bold"/>
              </a:rPr>
              <a:t>Folding proteins refers to the process of proteins taking on their functional structure from their linear sequence of amino acids. This process is essential because the function of a protein is directly linked to its structure. </a:t>
            </a:r>
          </a:p>
        </p:txBody>
      </p:sp>
      <p:sp>
        <p:nvSpPr>
          <p:cNvPr id="42" name="TextBox 42"/>
          <p:cNvSpPr txBox="1"/>
          <p:nvPr/>
        </p:nvSpPr>
        <p:spPr>
          <a:xfrm>
            <a:off x="1028700" y="1372276"/>
            <a:ext cx="15122243" cy="1201420"/>
          </a:xfrm>
          <a:prstGeom prst="rect">
            <a:avLst/>
          </a:prstGeom>
        </p:spPr>
        <p:txBody>
          <a:bodyPr lIns="0" tIns="0" rIns="0" bIns="0" rtlCol="0" anchor="t">
            <a:spAutoFit/>
          </a:bodyPr>
          <a:lstStyle/>
          <a:p>
            <a:pPr>
              <a:lnSpc>
                <a:spcPts val="9440"/>
              </a:lnSpc>
            </a:pPr>
            <a:r>
              <a:rPr lang="en-US" sz="8000">
                <a:solidFill>
                  <a:srgbClr val="0A4247"/>
                </a:solidFill>
                <a:latin typeface="HK Grotesk Bold"/>
              </a:rPr>
              <a:t>Why should we fold proteins?</a:t>
            </a:r>
          </a:p>
        </p:txBody>
      </p:sp>
      <p:grpSp>
        <p:nvGrpSpPr>
          <p:cNvPr id="48" name="Groep 47">
            <a:extLst>
              <a:ext uri="{FF2B5EF4-FFF2-40B4-BE49-F238E27FC236}">
                <a16:creationId xmlns:a16="http://schemas.microsoft.com/office/drawing/2014/main" id="{96BA78B2-14AE-713F-0053-5DB271AF93ED}"/>
              </a:ext>
            </a:extLst>
          </p:cNvPr>
          <p:cNvGrpSpPr/>
          <p:nvPr/>
        </p:nvGrpSpPr>
        <p:grpSpPr>
          <a:xfrm>
            <a:off x="10331634" y="3453421"/>
            <a:ext cx="6821679" cy="6027214"/>
            <a:chOff x="10331634" y="3453421"/>
            <a:chExt cx="6821679" cy="6027214"/>
          </a:xfrm>
        </p:grpSpPr>
        <p:grpSp>
          <p:nvGrpSpPr>
            <p:cNvPr id="10" name="Group 10"/>
            <p:cNvGrpSpPr/>
            <p:nvPr/>
          </p:nvGrpSpPr>
          <p:grpSpPr>
            <a:xfrm>
              <a:off x="11744659" y="3453421"/>
              <a:ext cx="4336263" cy="2364849"/>
              <a:chOff x="0" y="0"/>
              <a:chExt cx="5781685" cy="3153132"/>
            </a:xfrm>
          </p:grpSpPr>
          <p:sp>
            <p:nvSpPr>
              <p:cNvPr id="11" name="Freeform 11"/>
              <p:cNvSpPr/>
              <p:nvPr/>
            </p:nvSpPr>
            <p:spPr>
              <a:xfrm>
                <a:off x="1340554" y="140035"/>
                <a:ext cx="2553518" cy="3013097"/>
              </a:xfrm>
              <a:custGeom>
                <a:avLst/>
                <a:gdLst/>
                <a:ahLst/>
                <a:cxnLst/>
                <a:rect l="l" t="t" r="r" b="b"/>
                <a:pathLst>
                  <a:path w="2553518" h="3013097">
                    <a:moveTo>
                      <a:pt x="0" y="0"/>
                    </a:moveTo>
                    <a:lnTo>
                      <a:pt x="2553518" y="0"/>
                    </a:lnTo>
                    <a:lnTo>
                      <a:pt x="2553518" y="3013097"/>
                    </a:lnTo>
                    <a:lnTo>
                      <a:pt x="0" y="3013097"/>
                    </a:lnTo>
                    <a:lnTo>
                      <a:pt x="0" y="0"/>
                    </a:lnTo>
                    <a:close/>
                  </a:path>
                </a:pathLst>
              </a:custGeom>
              <a:blipFill>
                <a:blip r:embed="rId3"/>
                <a:stretch>
                  <a:fillRect l="-434845"/>
                </a:stretch>
              </a:blipFill>
            </p:spPr>
          </p:sp>
          <p:grpSp>
            <p:nvGrpSpPr>
              <p:cNvPr id="12" name="Group 12"/>
              <p:cNvGrpSpPr/>
              <p:nvPr/>
            </p:nvGrpSpPr>
            <p:grpSpPr>
              <a:xfrm>
                <a:off x="262833" y="0"/>
                <a:ext cx="5518852" cy="574815"/>
                <a:chOff x="0" y="0"/>
                <a:chExt cx="833180" cy="86780"/>
              </a:xfrm>
            </p:grpSpPr>
            <p:sp>
              <p:nvSpPr>
                <p:cNvPr id="13" name="Freeform 13"/>
                <p:cNvSpPr/>
                <p:nvPr/>
              </p:nvSpPr>
              <p:spPr>
                <a:xfrm>
                  <a:off x="0" y="0"/>
                  <a:ext cx="833180" cy="86780"/>
                </a:xfrm>
                <a:custGeom>
                  <a:avLst/>
                  <a:gdLst/>
                  <a:ahLst/>
                  <a:cxnLst/>
                  <a:rect l="l" t="t" r="r" b="b"/>
                  <a:pathLst>
                    <a:path w="833180" h="86780">
                      <a:moveTo>
                        <a:pt x="0" y="0"/>
                      </a:moveTo>
                      <a:lnTo>
                        <a:pt x="833180" y="0"/>
                      </a:lnTo>
                      <a:lnTo>
                        <a:pt x="833180" y="86780"/>
                      </a:lnTo>
                      <a:lnTo>
                        <a:pt x="0" y="86780"/>
                      </a:lnTo>
                      <a:close/>
                    </a:path>
                  </a:pathLst>
                </a:custGeom>
                <a:solidFill>
                  <a:srgbClr val="C0D7D9"/>
                </a:solidFill>
              </p:spPr>
            </p:sp>
            <p:sp>
              <p:nvSpPr>
                <p:cNvPr id="14" name="TextBox 14"/>
                <p:cNvSpPr txBox="1"/>
                <p:nvPr/>
              </p:nvSpPr>
              <p:spPr>
                <a:xfrm>
                  <a:off x="0" y="-38100"/>
                  <a:ext cx="833180" cy="124880"/>
                </a:xfrm>
                <a:prstGeom prst="rect">
                  <a:avLst/>
                </a:prstGeom>
              </p:spPr>
              <p:txBody>
                <a:bodyPr lIns="66467" tIns="66467" rIns="66467" bIns="66467" rtlCol="0" anchor="ctr"/>
                <a:lstStyle/>
                <a:p>
                  <a:pPr algn="ctr">
                    <a:lnSpc>
                      <a:spcPts val="2660"/>
                    </a:lnSpc>
                    <a:spcBef>
                      <a:spcPct val="0"/>
                    </a:spcBef>
                  </a:pPr>
                  <a:endParaRPr/>
                </a:p>
              </p:txBody>
            </p:sp>
          </p:grpSp>
          <p:grpSp>
            <p:nvGrpSpPr>
              <p:cNvPr id="15" name="Group 15"/>
              <p:cNvGrpSpPr/>
              <p:nvPr/>
            </p:nvGrpSpPr>
            <p:grpSpPr>
              <a:xfrm>
                <a:off x="0" y="2206153"/>
                <a:ext cx="4206535" cy="574815"/>
                <a:chOff x="0" y="0"/>
                <a:chExt cx="635060" cy="86780"/>
              </a:xfrm>
            </p:grpSpPr>
            <p:sp>
              <p:nvSpPr>
                <p:cNvPr id="16" name="Freeform 16"/>
                <p:cNvSpPr/>
                <p:nvPr/>
              </p:nvSpPr>
              <p:spPr>
                <a:xfrm>
                  <a:off x="0" y="0"/>
                  <a:ext cx="635060" cy="86780"/>
                </a:xfrm>
                <a:custGeom>
                  <a:avLst/>
                  <a:gdLst/>
                  <a:ahLst/>
                  <a:cxnLst/>
                  <a:rect l="l" t="t" r="r" b="b"/>
                  <a:pathLst>
                    <a:path w="635060" h="86780">
                      <a:moveTo>
                        <a:pt x="0" y="0"/>
                      </a:moveTo>
                      <a:lnTo>
                        <a:pt x="635060" y="0"/>
                      </a:lnTo>
                      <a:lnTo>
                        <a:pt x="635060" y="86780"/>
                      </a:lnTo>
                      <a:lnTo>
                        <a:pt x="0" y="86780"/>
                      </a:lnTo>
                      <a:close/>
                    </a:path>
                  </a:pathLst>
                </a:custGeom>
                <a:solidFill>
                  <a:srgbClr val="C0D7D9"/>
                </a:solidFill>
              </p:spPr>
            </p:sp>
            <p:sp>
              <p:nvSpPr>
                <p:cNvPr id="17" name="TextBox 17"/>
                <p:cNvSpPr txBox="1"/>
                <p:nvPr/>
              </p:nvSpPr>
              <p:spPr>
                <a:xfrm>
                  <a:off x="0" y="-38100"/>
                  <a:ext cx="635060" cy="124880"/>
                </a:xfrm>
                <a:prstGeom prst="rect">
                  <a:avLst/>
                </a:prstGeom>
              </p:spPr>
              <p:txBody>
                <a:bodyPr lIns="66467" tIns="66467" rIns="66467" bIns="66467" rtlCol="0" anchor="ctr"/>
                <a:lstStyle/>
                <a:p>
                  <a:pPr algn="ctr">
                    <a:lnSpc>
                      <a:spcPts val="2660"/>
                    </a:lnSpc>
                    <a:spcBef>
                      <a:spcPct val="0"/>
                    </a:spcBef>
                  </a:pPr>
                  <a:endParaRPr/>
                </a:p>
              </p:txBody>
            </p:sp>
          </p:grpSp>
          <p:sp>
            <p:nvSpPr>
              <p:cNvPr id="18" name="TextBox 18"/>
              <p:cNvSpPr txBox="1"/>
              <p:nvPr/>
            </p:nvSpPr>
            <p:spPr>
              <a:xfrm>
                <a:off x="1233208" y="-30681"/>
                <a:ext cx="3050684" cy="588553"/>
              </a:xfrm>
              <a:prstGeom prst="rect">
                <a:avLst/>
              </a:prstGeom>
            </p:spPr>
            <p:txBody>
              <a:bodyPr lIns="0" tIns="0" rIns="0" bIns="0" rtlCol="0" anchor="t">
                <a:spAutoFit/>
              </a:bodyPr>
              <a:lstStyle/>
              <a:p>
                <a:pPr>
                  <a:lnSpc>
                    <a:spcPts val="3738"/>
                  </a:lnSpc>
                  <a:spcBef>
                    <a:spcPct val="0"/>
                  </a:spcBef>
                </a:pPr>
                <a:r>
                  <a:rPr lang="en-US" sz="2670" spc="-26">
                    <a:solidFill>
                      <a:srgbClr val="FFFFFF"/>
                    </a:solidFill>
                    <a:latin typeface="Assistant Bold"/>
                  </a:rPr>
                  <a:t>Folded </a:t>
                </a:r>
                <a:r>
                  <a:rPr lang="en-US" sz="2670" spc="-26">
                    <a:solidFill>
                      <a:srgbClr val="FFFFFF"/>
                    </a:solidFill>
                    <a:latin typeface="Assistant"/>
                  </a:rPr>
                  <a:t>protein</a:t>
                </a:r>
              </a:p>
            </p:txBody>
          </p:sp>
          <p:sp>
            <p:nvSpPr>
              <p:cNvPr id="19" name="TextBox 19"/>
              <p:cNvSpPr txBox="1"/>
              <p:nvPr/>
            </p:nvSpPr>
            <p:spPr>
              <a:xfrm>
                <a:off x="1649112" y="2252169"/>
                <a:ext cx="2218876" cy="588553"/>
              </a:xfrm>
              <a:prstGeom prst="rect">
                <a:avLst/>
              </a:prstGeom>
            </p:spPr>
            <p:txBody>
              <a:bodyPr lIns="0" tIns="0" rIns="0" bIns="0" rtlCol="0" anchor="t">
                <a:spAutoFit/>
              </a:bodyPr>
              <a:lstStyle/>
              <a:p>
                <a:pPr>
                  <a:lnSpc>
                    <a:spcPts val="3738"/>
                  </a:lnSpc>
                  <a:spcBef>
                    <a:spcPct val="0"/>
                  </a:spcBef>
                </a:pPr>
                <a:r>
                  <a:rPr lang="en-US" sz="2670" spc="-26">
                    <a:solidFill>
                      <a:srgbClr val="FFFFFF"/>
                    </a:solidFill>
                    <a:latin typeface="Assistant Bold"/>
                  </a:rPr>
                  <a:t>Functional</a:t>
                </a:r>
              </a:p>
            </p:txBody>
          </p:sp>
        </p:grpSp>
        <p:grpSp>
          <p:nvGrpSpPr>
            <p:cNvPr id="31" name="Group 31"/>
            <p:cNvGrpSpPr/>
            <p:nvPr/>
          </p:nvGrpSpPr>
          <p:grpSpPr>
            <a:xfrm>
              <a:off x="10331634" y="5689279"/>
              <a:ext cx="6821679" cy="3791356"/>
              <a:chOff x="0" y="0"/>
              <a:chExt cx="1796656" cy="998546"/>
            </a:xfrm>
          </p:grpSpPr>
          <p:sp>
            <p:nvSpPr>
              <p:cNvPr id="32" name="Freeform 32"/>
              <p:cNvSpPr/>
              <p:nvPr/>
            </p:nvSpPr>
            <p:spPr>
              <a:xfrm>
                <a:off x="0" y="0"/>
                <a:ext cx="1796656" cy="998546"/>
              </a:xfrm>
              <a:custGeom>
                <a:avLst/>
                <a:gdLst/>
                <a:ahLst/>
                <a:cxnLst/>
                <a:rect l="l" t="t" r="r" b="b"/>
                <a:pathLst>
                  <a:path w="1796656" h="998546">
                    <a:moveTo>
                      <a:pt x="0" y="0"/>
                    </a:moveTo>
                    <a:lnTo>
                      <a:pt x="1796656" y="0"/>
                    </a:lnTo>
                    <a:lnTo>
                      <a:pt x="1796656" y="998546"/>
                    </a:lnTo>
                    <a:lnTo>
                      <a:pt x="0" y="998546"/>
                    </a:lnTo>
                    <a:close/>
                  </a:path>
                </a:pathLst>
              </a:custGeom>
              <a:solidFill>
                <a:srgbClr val="4D1354">
                  <a:alpha val="12941"/>
                </a:srgbClr>
              </a:solidFill>
            </p:spPr>
          </p:sp>
          <p:sp>
            <p:nvSpPr>
              <p:cNvPr id="33" name="TextBox 33"/>
              <p:cNvSpPr txBox="1"/>
              <p:nvPr/>
            </p:nvSpPr>
            <p:spPr>
              <a:xfrm>
                <a:off x="0" y="-47625"/>
                <a:ext cx="1796656" cy="1046171"/>
              </a:xfrm>
              <a:prstGeom prst="rect">
                <a:avLst/>
              </a:prstGeom>
            </p:spPr>
            <p:txBody>
              <a:bodyPr lIns="50800" tIns="50800" rIns="50800" bIns="50800" rtlCol="0" anchor="ctr"/>
              <a:lstStyle/>
              <a:p>
                <a:pPr algn="ctr">
                  <a:lnSpc>
                    <a:spcPts val="3738"/>
                  </a:lnSpc>
                </a:pPr>
                <a:endParaRPr/>
              </a:p>
            </p:txBody>
          </p:sp>
        </p:grpSp>
        <p:sp>
          <p:nvSpPr>
            <p:cNvPr id="34" name="Freeform 34"/>
            <p:cNvSpPr/>
            <p:nvPr/>
          </p:nvSpPr>
          <p:spPr>
            <a:xfrm>
              <a:off x="10428357" y="7314205"/>
              <a:ext cx="2171619" cy="1767155"/>
            </a:xfrm>
            <a:custGeom>
              <a:avLst/>
              <a:gdLst/>
              <a:ahLst/>
              <a:cxnLst/>
              <a:rect l="l" t="t" r="r" b="b"/>
              <a:pathLst>
                <a:path w="2171619" h="1767155">
                  <a:moveTo>
                    <a:pt x="0" y="0"/>
                  </a:moveTo>
                  <a:lnTo>
                    <a:pt x="2171619" y="0"/>
                  </a:lnTo>
                  <a:lnTo>
                    <a:pt x="2171619" y="1767155"/>
                  </a:lnTo>
                  <a:lnTo>
                    <a:pt x="0" y="176715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6" name="Freeform 36"/>
            <p:cNvSpPr/>
            <p:nvPr/>
          </p:nvSpPr>
          <p:spPr>
            <a:xfrm>
              <a:off x="15121991" y="7314205"/>
              <a:ext cx="1917863" cy="1669507"/>
            </a:xfrm>
            <a:custGeom>
              <a:avLst/>
              <a:gdLst/>
              <a:ahLst/>
              <a:cxnLst/>
              <a:rect l="l" t="t" r="r" b="b"/>
              <a:pathLst>
                <a:path w="1917863" h="1669507">
                  <a:moveTo>
                    <a:pt x="0" y="0"/>
                  </a:moveTo>
                  <a:lnTo>
                    <a:pt x="1917863" y="0"/>
                  </a:lnTo>
                  <a:lnTo>
                    <a:pt x="1917863" y="1669507"/>
                  </a:lnTo>
                  <a:lnTo>
                    <a:pt x="0" y="16695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43" name="TextBox 43"/>
            <p:cNvSpPr txBox="1"/>
            <p:nvPr/>
          </p:nvSpPr>
          <p:spPr>
            <a:xfrm>
              <a:off x="10701567" y="6218737"/>
              <a:ext cx="1625200" cy="824733"/>
            </a:xfrm>
            <a:prstGeom prst="rect">
              <a:avLst/>
            </a:prstGeom>
          </p:spPr>
          <p:txBody>
            <a:bodyPr lIns="0" tIns="0" rIns="0" bIns="0" rtlCol="0" anchor="t">
              <a:spAutoFit/>
            </a:bodyPr>
            <a:lstStyle/>
            <a:p>
              <a:pPr algn="ctr">
                <a:lnSpc>
                  <a:spcPts val="3359"/>
                </a:lnSpc>
              </a:pPr>
              <a:r>
                <a:rPr lang="en-US" sz="2400" spc="-24" dirty="0">
                  <a:solidFill>
                    <a:srgbClr val="FFFFFF"/>
                  </a:solidFill>
                  <a:latin typeface="Assistant Bold"/>
                </a:rPr>
                <a:t>Muscle contraction </a:t>
              </a:r>
            </a:p>
          </p:txBody>
        </p:sp>
        <p:sp>
          <p:nvSpPr>
            <p:cNvPr id="45" name="TextBox 45"/>
            <p:cNvSpPr txBox="1"/>
            <p:nvPr/>
          </p:nvSpPr>
          <p:spPr>
            <a:xfrm>
              <a:off x="14777716" y="6218737"/>
              <a:ext cx="2375596" cy="824733"/>
            </a:xfrm>
            <a:prstGeom prst="rect">
              <a:avLst/>
            </a:prstGeom>
          </p:spPr>
          <p:txBody>
            <a:bodyPr lIns="0" tIns="0" rIns="0" bIns="0" rtlCol="0" anchor="t">
              <a:spAutoFit/>
            </a:bodyPr>
            <a:lstStyle/>
            <a:p>
              <a:pPr algn="ctr">
                <a:lnSpc>
                  <a:spcPts val="3359"/>
                </a:lnSpc>
              </a:pPr>
              <a:r>
                <a:rPr lang="en-US" sz="2400" spc="-24">
                  <a:solidFill>
                    <a:srgbClr val="FFFFFF"/>
                  </a:solidFill>
                  <a:latin typeface="Assistant Bold"/>
                </a:rPr>
                <a:t>Immune</a:t>
              </a:r>
            </a:p>
            <a:p>
              <a:pPr algn="ctr">
                <a:lnSpc>
                  <a:spcPts val="3359"/>
                </a:lnSpc>
              </a:pPr>
              <a:r>
                <a:rPr lang="en-US" sz="2400" spc="-24">
                  <a:solidFill>
                    <a:srgbClr val="FFFFFF"/>
                  </a:solidFill>
                  <a:latin typeface="Assistant Bold"/>
                </a:rPr>
                <a:t> system</a:t>
              </a:r>
            </a:p>
          </p:txBody>
        </p:sp>
        <p:grpSp>
          <p:nvGrpSpPr>
            <p:cNvPr id="47" name="Groep 46">
              <a:extLst>
                <a:ext uri="{FF2B5EF4-FFF2-40B4-BE49-F238E27FC236}">
                  <a16:creationId xmlns:a16="http://schemas.microsoft.com/office/drawing/2014/main" id="{F4992451-228F-7FC2-1DF6-B0FF4A58CB64}"/>
                </a:ext>
              </a:extLst>
            </p:cNvPr>
            <p:cNvGrpSpPr/>
            <p:nvPr/>
          </p:nvGrpSpPr>
          <p:grpSpPr>
            <a:xfrm>
              <a:off x="12055228" y="5636258"/>
              <a:ext cx="3512070" cy="3445102"/>
              <a:chOff x="12055228" y="5636258"/>
              <a:chExt cx="3512070" cy="3445102"/>
            </a:xfrm>
          </p:grpSpPr>
          <p:sp>
            <p:nvSpPr>
              <p:cNvPr id="35" name="Freeform 35"/>
              <p:cNvSpPr/>
              <p:nvPr/>
            </p:nvSpPr>
            <p:spPr>
              <a:xfrm>
                <a:off x="13010561" y="7314205"/>
                <a:ext cx="1767155" cy="1767155"/>
              </a:xfrm>
              <a:custGeom>
                <a:avLst/>
                <a:gdLst/>
                <a:ahLst/>
                <a:cxnLst/>
                <a:rect l="l" t="t" r="r" b="b"/>
                <a:pathLst>
                  <a:path w="1767155" h="1767155">
                    <a:moveTo>
                      <a:pt x="0" y="0"/>
                    </a:moveTo>
                    <a:lnTo>
                      <a:pt x="1767155" y="0"/>
                    </a:lnTo>
                    <a:lnTo>
                      <a:pt x="1767155" y="1767155"/>
                    </a:lnTo>
                    <a:lnTo>
                      <a:pt x="0" y="176715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44" name="TextBox 44"/>
              <p:cNvSpPr txBox="1"/>
              <p:nvPr/>
            </p:nvSpPr>
            <p:spPr>
              <a:xfrm>
                <a:off x="13003042" y="6218737"/>
                <a:ext cx="1491539" cy="824733"/>
              </a:xfrm>
              <a:prstGeom prst="rect">
                <a:avLst/>
              </a:prstGeom>
            </p:spPr>
            <p:txBody>
              <a:bodyPr lIns="0" tIns="0" rIns="0" bIns="0" rtlCol="0" anchor="t">
                <a:spAutoFit/>
              </a:bodyPr>
              <a:lstStyle/>
              <a:p>
                <a:pPr algn="ctr">
                  <a:lnSpc>
                    <a:spcPts val="3359"/>
                  </a:lnSpc>
                </a:pPr>
                <a:r>
                  <a:rPr lang="en-US" sz="2400" spc="-24">
                    <a:solidFill>
                      <a:srgbClr val="FFFFFF"/>
                    </a:solidFill>
                    <a:latin typeface="Assistant Bold"/>
                  </a:rPr>
                  <a:t>Woud healing</a:t>
                </a:r>
              </a:p>
            </p:txBody>
          </p:sp>
          <p:sp>
            <p:nvSpPr>
              <p:cNvPr id="46" name="TextBox 46"/>
              <p:cNvSpPr txBox="1"/>
              <p:nvPr/>
            </p:nvSpPr>
            <p:spPr>
              <a:xfrm>
                <a:off x="12055228" y="5636258"/>
                <a:ext cx="3512070" cy="446464"/>
              </a:xfrm>
              <a:prstGeom prst="rect">
                <a:avLst/>
              </a:prstGeom>
            </p:spPr>
            <p:txBody>
              <a:bodyPr lIns="0" tIns="0" rIns="0" bIns="0" rtlCol="0" anchor="t">
                <a:spAutoFit/>
              </a:bodyPr>
              <a:lstStyle/>
              <a:p>
                <a:pPr algn="ctr">
                  <a:lnSpc>
                    <a:spcPts val="3738"/>
                  </a:lnSpc>
                </a:pPr>
                <a:r>
                  <a:rPr lang="en-US" sz="2670" spc="-26">
                    <a:solidFill>
                      <a:srgbClr val="4D1354"/>
                    </a:solidFill>
                    <a:latin typeface="Assistant Bold"/>
                  </a:rPr>
                  <a:t> Functionalities</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0D7D9"/>
        </a:solidFill>
        <a:effectLst/>
      </p:bgPr>
    </p:bg>
    <p:spTree>
      <p:nvGrpSpPr>
        <p:cNvPr id="1" name=""/>
        <p:cNvGrpSpPr/>
        <p:nvPr/>
      </p:nvGrpSpPr>
      <p:grpSpPr>
        <a:xfrm>
          <a:off x="0" y="0"/>
          <a:ext cx="0" cy="0"/>
          <a:chOff x="0" y="0"/>
          <a:chExt cx="0" cy="0"/>
        </a:xfrm>
      </p:grpSpPr>
      <p:sp>
        <p:nvSpPr>
          <p:cNvPr id="2" name="Freeform 2"/>
          <p:cNvSpPr/>
          <p:nvPr/>
        </p:nvSpPr>
        <p:spPr>
          <a:xfrm rot="-2700000">
            <a:off x="15478544" y="-1101260"/>
            <a:ext cx="4209775" cy="4074702"/>
          </a:xfrm>
          <a:custGeom>
            <a:avLst/>
            <a:gdLst/>
            <a:ahLst/>
            <a:cxnLst/>
            <a:rect l="l" t="t" r="r" b="b"/>
            <a:pathLst>
              <a:path w="4209775" h="4074702">
                <a:moveTo>
                  <a:pt x="0" y="0"/>
                </a:moveTo>
                <a:lnTo>
                  <a:pt x="4209775" y="0"/>
                </a:lnTo>
                <a:lnTo>
                  <a:pt x="4209775" y="4074702"/>
                </a:lnTo>
                <a:lnTo>
                  <a:pt x="0" y="4074702"/>
                </a:lnTo>
                <a:lnTo>
                  <a:pt x="0" y="0"/>
                </a:lnTo>
                <a:close/>
              </a:path>
            </a:pathLst>
          </a:custGeom>
          <a:blipFill>
            <a:blip r:embed="rId3"/>
            <a:stretch>
              <a:fillRect l="-32343" t="-90472" r="-30903" b="-62515"/>
            </a:stretch>
          </a:blipFill>
        </p:spPr>
      </p:sp>
      <p:sp>
        <p:nvSpPr>
          <p:cNvPr id="3" name="Freeform 3"/>
          <p:cNvSpPr/>
          <p:nvPr/>
        </p:nvSpPr>
        <p:spPr>
          <a:xfrm>
            <a:off x="289017" y="289017"/>
            <a:ext cx="739683" cy="739683"/>
          </a:xfrm>
          <a:custGeom>
            <a:avLst/>
            <a:gdLst/>
            <a:ahLst/>
            <a:cxnLst/>
            <a:rect l="l" t="t" r="r" b="b"/>
            <a:pathLst>
              <a:path w="739683" h="739683">
                <a:moveTo>
                  <a:pt x="0" y="0"/>
                </a:moveTo>
                <a:lnTo>
                  <a:pt x="739683" y="0"/>
                </a:lnTo>
                <a:lnTo>
                  <a:pt x="739683" y="739683"/>
                </a:lnTo>
                <a:lnTo>
                  <a:pt x="0" y="739683"/>
                </a:lnTo>
                <a:lnTo>
                  <a:pt x="0" y="0"/>
                </a:lnTo>
                <a:close/>
              </a:path>
            </a:pathLst>
          </a:custGeom>
          <a:blipFill>
            <a:blip r:embed="rId4"/>
            <a:stretch>
              <a:fillRect/>
            </a:stretch>
          </a:blipFill>
        </p:spPr>
      </p:sp>
      <p:grpSp>
        <p:nvGrpSpPr>
          <p:cNvPr id="4" name="Group 4"/>
          <p:cNvGrpSpPr/>
          <p:nvPr/>
        </p:nvGrpSpPr>
        <p:grpSpPr>
          <a:xfrm>
            <a:off x="1028700" y="3966204"/>
            <a:ext cx="6227665" cy="3791356"/>
            <a:chOff x="0" y="0"/>
            <a:chExt cx="8303553" cy="5055141"/>
          </a:xfrm>
        </p:grpSpPr>
        <p:grpSp>
          <p:nvGrpSpPr>
            <p:cNvPr id="5" name="Group 5"/>
            <p:cNvGrpSpPr/>
            <p:nvPr/>
          </p:nvGrpSpPr>
          <p:grpSpPr>
            <a:xfrm>
              <a:off x="0" y="0"/>
              <a:ext cx="8303553" cy="5055141"/>
              <a:chOff x="0" y="0"/>
              <a:chExt cx="1640208" cy="998546"/>
            </a:xfrm>
          </p:grpSpPr>
          <p:sp>
            <p:nvSpPr>
              <p:cNvPr id="6" name="Freeform 6"/>
              <p:cNvSpPr/>
              <p:nvPr/>
            </p:nvSpPr>
            <p:spPr>
              <a:xfrm>
                <a:off x="0" y="0"/>
                <a:ext cx="1640208" cy="998546"/>
              </a:xfrm>
              <a:custGeom>
                <a:avLst/>
                <a:gdLst/>
                <a:ahLst/>
                <a:cxnLst/>
                <a:rect l="l" t="t" r="r" b="b"/>
                <a:pathLst>
                  <a:path w="1640208" h="998546">
                    <a:moveTo>
                      <a:pt x="0" y="0"/>
                    </a:moveTo>
                    <a:lnTo>
                      <a:pt x="1640208" y="0"/>
                    </a:lnTo>
                    <a:lnTo>
                      <a:pt x="1640208" y="998546"/>
                    </a:lnTo>
                    <a:lnTo>
                      <a:pt x="0" y="998546"/>
                    </a:lnTo>
                    <a:close/>
                  </a:path>
                </a:pathLst>
              </a:custGeom>
              <a:solidFill>
                <a:srgbClr val="4D1354">
                  <a:alpha val="12941"/>
                </a:srgbClr>
              </a:solidFill>
            </p:spPr>
          </p:sp>
          <p:sp>
            <p:nvSpPr>
              <p:cNvPr id="7" name="TextBox 7"/>
              <p:cNvSpPr txBox="1"/>
              <p:nvPr/>
            </p:nvSpPr>
            <p:spPr>
              <a:xfrm>
                <a:off x="0" y="-47625"/>
                <a:ext cx="1640208" cy="1046171"/>
              </a:xfrm>
              <a:prstGeom prst="rect">
                <a:avLst/>
              </a:prstGeom>
            </p:spPr>
            <p:txBody>
              <a:bodyPr lIns="50800" tIns="50800" rIns="50800" bIns="50800" rtlCol="0" anchor="ctr"/>
              <a:lstStyle/>
              <a:p>
                <a:pPr algn="ctr">
                  <a:lnSpc>
                    <a:spcPts val="3738"/>
                  </a:lnSpc>
                </a:pPr>
                <a:endParaRPr/>
              </a:p>
            </p:txBody>
          </p:sp>
        </p:grpSp>
        <p:sp>
          <p:nvSpPr>
            <p:cNvPr id="8" name="Freeform 8"/>
            <p:cNvSpPr/>
            <p:nvPr/>
          </p:nvSpPr>
          <p:spPr>
            <a:xfrm>
              <a:off x="1680158" y="811208"/>
              <a:ext cx="5357732" cy="4028198"/>
            </a:xfrm>
            <a:custGeom>
              <a:avLst/>
              <a:gdLst/>
              <a:ahLst/>
              <a:cxnLst/>
              <a:rect l="l" t="t" r="r" b="b"/>
              <a:pathLst>
                <a:path w="5357732" h="4028198">
                  <a:moveTo>
                    <a:pt x="0" y="0"/>
                  </a:moveTo>
                  <a:lnTo>
                    <a:pt x="5357732" y="0"/>
                  </a:lnTo>
                  <a:lnTo>
                    <a:pt x="5357732" y="4028199"/>
                  </a:lnTo>
                  <a:lnTo>
                    <a:pt x="0" y="4028199"/>
                  </a:lnTo>
                  <a:lnTo>
                    <a:pt x="0" y="0"/>
                  </a:lnTo>
                  <a:close/>
                </a:path>
              </a:pathLst>
            </a:custGeom>
            <a:blipFill>
              <a:blip r:embed="rId5"/>
              <a:stretch>
                <a:fillRect t="-18015" b="-16617"/>
              </a:stretch>
            </a:blipFill>
          </p:spPr>
        </p:sp>
        <p:sp>
          <p:nvSpPr>
            <p:cNvPr id="9" name="TextBox 9"/>
            <p:cNvSpPr txBox="1"/>
            <p:nvPr/>
          </p:nvSpPr>
          <p:spPr>
            <a:xfrm>
              <a:off x="506235" y="156614"/>
              <a:ext cx="7291083" cy="525057"/>
            </a:xfrm>
            <a:prstGeom prst="rect">
              <a:avLst/>
            </a:prstGeom>
          </p:spPr>
          <p:txBody>
            <a:bodyPr lIns="0" tIns="0" rIns="0" bIns="0" rtlCol="0" anchor="t">
              <a:spAutoFit/>
            </a:bodyPr>
            <a:lstStyle/>
            <a:p>
              <a:pPr algn="ctr">
                <a:lnSpc>
                  <a:spcPts val="3359"/>
                </a:lnSpc>
                <a:spcBef>
                  <a:spcPct val="0"/>
                </a:spcBef>
              </a:pPr>
              <a:r>
                <a:rPr lang="en-US" sz="2400">
                  <a:solidFill>
                    <a:srgbClr val="0A4247"/>
                  </a:solidFill>
                  <a:latin typeface="HK Grotesk Bold"/>
                </a:rPr>
                <a:t>20 different amino acids</a:t>
              </a:r>
            </a:p>
          </p:txBody>
        </p:sp>
      </p:grpSp>
      <p:sp>
        <p:nvSpPr>
          <p:cNvPr id="10" name="TextBox 10"/>
          <p:cNvSpPr txBox="1"/>
          <p:nvPr/>
        </p:nvSpPr>
        <p:spPr>
          <a:xfrm>
            <a:off x="1028700" y="2352716"/>
            <a:ext cx="11421520" cy="701609"/>
          </a:xfrm>
          <a:prstGeom prst="rect">
            <a:avLst/>
          </a:prstGeom>
        </p:spPr>
        <p:txBody>
          <a:bodyPr lIns="0" tIns="0" rIns="0" bIns="0" rtlCol="0" anchor="t">
            <a:spAutoFit/>
          </a:bodyPr>
          <a:lstStyle/>
          <a:p>
            <a:pPr>
              <a:lnSpc>
                <a:spcPts val="2800"/>
              </a:lnSpc>
              <a:spcBef>
                <a:spcPct val="0"/>
              </a:spcBef>
            </a:pPr>
            <a:r>
              <a:rPr lang="en-US" sz="2000" dirty="0">
                <a:solidFill>
                  <a:srgbClr val="0A4247"/>
                </a:solidFill>
                <a:latin typeface="HK Grotesk Bold"/>
              </a:rPr>
              <a:t>A protein consists of amino acids. The average protein consists of 200-300 amino acids, with insulin being a relatively small protein. </a:t>
            </a:r>
          </a:p>
        </p:txBody>
      </p:sp>
      <p:sp>
        <p:nvSpPr>
          <p:cNvPr id="11" name="TextBox 11"/>
          <p:cNvSpPr txBox="1"/>
          <p:nvPr/>
        </p:nvSpPr>
        <p:spPr>
          <a:xfrm>
            <a:off x="1028700" y="1047750"/>
            <a:ext cx="11697184" cy="1525946"/>
          </a:xfrm>
          <a:prstGeom prst="rect">
            <a:avLst/>
          </a:prstGeom>
        </p:spPr>
        <p:txBody>
          <a:bodyPr lIns="0" tIns="0" rIns="0" bIns="0" rtlCol="0" anchor="t">
            <a:spAutoFit/>
          </a:bodyPr>
          <a:lstStyle/>
          <a:p>
            <a:pPr>
              <a:lnSpc>
                <a:spcPts val="12284"/>
              </a:lnSpc>
            </a:pPr>
            <a:r>
              <a:rPr lang="en-US" sz="10410">
                <a:solidFill>
                  <a:srgbClr val="0A4247"/>
                </a:solidFill>
                <a:latin typeface="HK Grotesk Bold"/>
              </a:rPr>
              <a:t>Protein and aminos</a:t>
            </a:r>
          </a:p>
        </p:txBody>
      </p:sp>
      <p:grpSp>
        <p:nvGrpSpPr>
          <p:cNvPr id="121" name="Groep 120">
            <a:extLst>
              <a:ext uri="{FF2B5EF4-FFF2-40B4-BE49-F238E27FC236}">
                <a16:creationId xmlns:a16="http://schemas.microsoft.com/office/drawing/2014/main" id="{3EFCB823-0EA6-B916-DF22-B9A923A9E088}"/>
              </a:ext>
            </a:extLst>
          </p:cNvPr>
          <p:cNvGrpSpPr/>
          <p:nvPr/>
        </p:nvGrpSpPr>
        <p:grpSpPr>
          <a:xfrm>
            <a:off x="11001428" y="3966204"/>
            <a:ext cx="6227665" cy="3791356"/>
            <a:chOff x="11001428" y="3966204"/>
            <a:chExt cx="6227665" cy="3791356"/>
          </a:xfrm>
        </p:grpSpPr>
        <p:grpSp>
          <p:nvGrpSpPr>
            <p:cNvPr id="13" name="Group 13"/>
            <p:cNvGrpSpPr/>
            <p:nvPr/>
          </p:nvGrpSpPr>
          <p:grpSpPr>
            <a:xfrm>
              <a:off x="11001428" y="3966204"/>
              <a:ext cx="6227665" cy="3791356"/>
              <a:chOff x="0" y="0"/>
              <a:chExt cx="1640208" cy="998546"/>
            </a:xfrm>
          </p:grpSpPr>
          <p:sp>
            <p:nvSpPr>
              <p:cNvPr id="14" name="Freeform 14"/>
              <p:cNvSpPr/>
              <p:nvPr/>
            </p:nvSpPr>
            <p:spPr>
              <a:xfrm>
                <a:off x="0" y="0"/>
                <a:ext cx="1640208" cy="998546"/>
              </a:xfrm>
              <a:custGeom>
                <a:avLst/>
                <a:gdLst/>
                <a:ahLst/>
                <a:cxnLst/>
                <a:rect l="l" t="t" r="r" b="b"/>
                <a:pathLst>
                  <a:path w="1640208" h="998546">
                    <a:moveTo>
                      <a:pt x="0" y="0"/>
                    </a:moveTo>
                    <a:lnTo>
                      <a:pt x="1640208" y="0"/>
                    </a:lnTo>
                    <a:lnTo>
                      <a:pt x="1640208" y="998546"/>
                    </a:lnTo>
                    <a:lnTo>
                      <a:pt x="0" y="998546"/>
                    </a:lnTo>
                    <a:close/>
                  </a:path>
                </a:pathLst>
              </a:custGeom>
              <a:solidFill>
                <a:srgbClr val="4D1354">
                  <a:alpha val="12941"/>
                </a:srgbClr>
              </a:solidFill>
            </p:spPr>
          </p:sp>
          <p:sp>
            <p:nvSpPr>
              <p:cNvPr id="15" name="TextBox 15"/>
              <p:cNvSpPr txBox="1"/>
              <p:nvPr/>
            </p:nvSpPr>
            <p:spPr>
              <a:xfrm>
                <a:off x="0" y="-47625"/>
                <a:ext cx="1640208" cy="1046171"/>
              </a:xfrm>
              <a:prstGeom prst="rect">
                <a:avLst/>
              </a:prstGeom>
            </p:spPr>
            <p:txBody>
              <a:bodyPr lIns="50800" tIns="50800" rIns="50800" bIns="50800" rtlCol="0" anchor="ctr"/>
              <a:lstStyle/>
              <a:p>
                <a:pPr algn="ctr">
                  <a:lnSpc>
                    <a:spcPts val="3738"/>
                  </a:lnSpc>
                </a:pPr>
                <a:endParaRPr/>
              </a:p>
            </p:txBody>
          </p:sp>
        </p:grpSp>
        <p:sp>
          <p:nvSpPr>
            <p:cNvPr id="16" name="TextBox 16"/>
            <p:cNvSpPr txBox="1"/>
            <p:nvPr/>
          </p:nvSpPr>
          <p:spPr>
            <a:xfrm>
              <a:off x="11411312" y="4330713"/>
              <a:ext cx="5468312" cy="405699"/>
            </a:xfrm>
            <a:prstGeom prst="rect">
              <a:avLst/>
            </a:prstGeom>
          </p:spPr>
          <p:txBody>
            <a:bodyPr lIns="0" tIns="0" rIns="0" bIns="0" rtlCol="0" anchor="t">
              <a:spAutoFit/>
            </a:bodyPr>
            <a:lstStyle/>
            <a:p>
              <a:pPr algn="ctr">
                <a:lnSpc>
                  <a:spcPts val="3359"/>
                </a:lnSpc>
                <a:spcBef>
                  <a:spcPct val="0"/>
                </a:spcBef>
              </a:pPr>
              <a:r>
                <a:rPr lang="en-US" sz="2400">
                  <a:solidFill>
                    <a:srgbClr val="0A4247"/>
                  </a:solidFill>
                  <a:latin typeface="HK Grotesk Bold"/>
                </a:rPr>
                <a:t>Insulin - 51 amino acids</a:t>
              </a:r>
            </a:p>
          </p:txBody>
        </p:sp>
        <p:sp>
          <p:nvSpPr>
            <p:cNvPr id="17" name="TextBox 17"/>
            <p:cNvSpPr txBox="1"/>
            <p:nvPr/>
          </p:nvSpPr>
          <p:spPr>
            <a:xfrm>
              <a:off x="11411312" y="5039875"/>
              <a:ext cx="3254541" cy="615553"/>
            </a:xfrm>
            <a:prstGeom prst="rect">
              <a:avLst/>
            </a:prstGeom>
          </p:spPr>
          <p:txBody>
            <a:bodyPr lIns="0" tIns="0" rIns="0" bIns="0" rtlCol="0" anchor="t">
              <a:spAutoFit/>
            </a:bodyPr>
            <a:lstStyle/>
            <a:p>
              <a:pPr>
                <a:lnSpc>
                  <a:spcPts val="2360"/>
                </a:lnSpc>
                <a:spcBef>
                  <a:spcPct val="0"/>
                </a:spcBef>
              </a:pPr>
              <a:r>
                <a:rPr lang="en-US" sz="2000" dirty="0">
                  <a:solidFill>
                    <a:srgbClr val="0A4247"/>
                  </a:solidFill>
                  <a:latin typeface="HK Grotesk Bold"/>
                </a:rPr>
                <a:t>Chain A - 21 amino acids</a:t>
              </a:r>
            </a:p>
            <a:p>
              <a:pPr>
                <a:lnSpc>
                  <a:spcPts val="2360"/>
                </a:lnSpc>
                <a:spcBef>
                  <a:spcPct val="0"/>
                </a:spcBef>
              </a:pPr>
              <a:r>
                <a:rPr lang="en-US" sz="2000" dirty="0">
                  <a:solidFill>
                    <a:srgbClr val="FFFFFF"/>
                  </a:solidFill>
                  <a:latin typeface="HK Grotesk"/>
                </a:rPr>
                <a:t>GIVEQCCTSICSLYQLENYC</a:t>
              </a:r>
            </a:p>
          </p:txBody>
        </p:sp>
        <p:sp>
          <p:nvSpPr>
            <p:cNvPr id="18" name="Freeform 18"/>
            <p:cNvSpPr/>
            <p:nvPr/>
          </p:nvSpPr>
          <p:spPr>
            <a:xfrm>
              <a:off x="11411312" y="5882241"/>
              <a:ext cx="198254" cy="198254"/>
            </a:xfrm>
            <a:custGeom>
              <a:avLst/>
              <a:gdLst/>
              <a:ahLst/>
              <a:cxnLst/>
              <a:rect l="l" t="t" r="r" b="b"/>
              <a:pathLst>
                <a:path w="198254" h="198254">
                  <a:moveTo>
                    <a:pt x="0" y="0"/>
                  </a:moveTo>
                  <a:lnTo>
                    <a:pt x="198254" y="0"/>
                  </a:lnTo>
                  <a:lnTo>
                    <a:pt x="198254" y="198254"/>
                  </a:lnTo>
                  <a:lnTo>
                    <a:pt x="0" y="1982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AutoShape 19"/>
            <p:cNvSpPr/>
            <p:nvPr/>
          </p:nvSpPr>
          <p:spPr>
            <a:xfrm flipV="1">
              <a:off x="11609566" y="5979071"/>
              <a:ext cx="3024116" cy="2224"/>
            </a:xfrm>
            <a:prstGeom prst="line">
              <a:avLst/>
            </a:prstGeom>
            <a:ln w="9525" cap="flat">
              <a:solidFill>
                <a:srgbClr val="000000"/>
              </a:solidFill>
              <a:prstDash val="solid"/>
              <a:headEnd type="none" w="sm" len="sm"/>
              <a:tailEnd type="none" w="sm" len="sm"/>
            </a:ln>
          </p:spPr>
        </p:sp>
        <p:sp>
          <p:nvSpPr>
            <p:cNvPr id="20" name="Freeform 20"/>
            <p:cNvSpPr/>
            <p:nvPr/>
          </p:nvSpPr>
          <p:spPr>
            <a:xfrm>
              <a:off x="11689205" y="5875182"/>
              <a:ext cx="198254" cy="198254"/>
            </a:xfrm>
            <a:custGeom>
              <a:avLst/>
              <a:gdLst/>
              <a:ahLst/>
              <a:cxnLst/>
              <a:rect l="l" t="t" r="r" b="b"/>
              <a:pathLst>
                <a:path w="198254" h="198254">
                  <a:moveTo>
                    <a:pt x="0" y="0"/>
                  </a:moveTo>
                  <a:lnTo>
                    <a:pt x="198255" y="0"/>
                  </a:lnTo>
                  <a:lnTo>
                    <a:pt x="198255" y="198254"/>
                  </a:lnTo>
                  <a:lnTo>
                    <a:pt x="0" y="1982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a:off x="14433749" y="5875182"/>
              <a:ext cx="198254" cy="198254"/>
            </a:xfrm>
            <a:custGeom>
              <a:avLst/>
              <a:gdLst/>
              <a:ahLst/>
              <a:cxnLst/>
              <a:rect l="l" t="t" r="r" b="b"/>
              <a:pathLst>
                <a:path w="198254" h="198254">
                  <a:moveTo>
                    <a:pt x="0" y="0"/>
                  </a:moveTo>
                  <a:lnTo>
                    <a:pt x="198254" y="0"/>
                  </a:lnTo>
                  <a:lnTo>
                    <a:pt x="198254" y="198254"/>
                  </a:lnTo>
                  <a:lnTo>
                    <a:pt x="0" y="1982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Freeform 22"/>
            <p:cNvSpPr/>
            <p:nvPr/>
          </p:nvSpPr>
          <p:spPr>
            <a:xfrm>
              <a:off x="12238114" y="5881056"/>
              <a:ext cx="198254" cy="198254"/>
            </a:xfrm>
            <a:custGeom>
              <a:avLst/>
              <a:gdLst/>
              <a:ahLst/>
              <a:cxnLst/>
              <a:rect l="l" t="t" r="r" b="b"/>
              <a:pathLst>
                <a:path w="198254" h="198254">
                  <a:moveTo>
                    <a:pt x="0" y="0"/>
                  </a:moveTo>
                  <a:lnTo>
                    <a:pt x="198254" y="0"/>
                  </a:lnTo>
                  <a:lnTo>
                    <a:pt x="198254" y="198254"/>
                  </a:lnTo>
                  <a:lnTo>
                    <a:pt x="0" y="19825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3" name="Freeform 23"/>
            <p:cNvSpPr/>
            <p:nvPr/>
          </p:nvSpPr>
          <p:spPr>
            <a:xfrm>
              <a:off x="12512568" y="5875182"/>
              <a:ext cx="198254" cy="198254"/>
            </a:xfrm>
            <a:custGeom>
              <a:avLst/>
              <a:gdLst/>
              <a:ahLst/>
              <a:cxnLst/>
              <a:rect l="l" t="t" r="r" b="b"/>
              <a:pathLst>
                <a:path w="198254" h="198254">
                  <a:moveTo>
                    <a:pt x="0" y="0"/>
                  </a:moveTo>
                  <a:lnTo>
                    <a:pt x="198255" y="0"/>
                  </a:lnTo>
                  <a:lnTo>
                    <a:pt x="198255" y="198254"/>
                  </a:lnTo>
                  <a:lnTo>
                    <a:pt x="0" y="1982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12787023" y="5875182"/>
              <a:ext cx="198254" cy="198254"/>
            </a:xfrm>
            <a:custGeom>
              <a:avLst/>
              <a:gdLst/>
              <a:ahLst/>
              <a:cxnLst/>
              <a:rect l="l" t="t" r="r" b="b"/>
              <a:pathLst>
                <a:path w="198254" h="198254">
                  <a:moveTo>
                    <a:pt x="0" y="0"/>
                  </a:moveTo>
                  <a:lnTo>
                    <a:pt x="198254" y="0"/>
                  </a:lnTo>
                  <a:lnTo>
                    <a:pt x="198254" y="198254"/>
                  </a:lnTo>
                  <a:lnTo>
                    <a:pt x="0" y="1982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Freeform 25"/>
            <p:cNvSpPr/>
            <p:nvPr/>
          </p:nvSpPr>
          <p:spPr>
            <a:xfrm>
              <a:off x="13061477" y="5886931"/>
              <a:ext cx="198254" cy="198254"/>
            </a:xfrm>
            <a:custGeom>
              <a:avLst/>
              <a:gdLst/>
              <a:ahLst/>
              <a:cxnLst/>
              <a:rect l="l" t="t" r="r" b="b"/>
              <a:pathLst>
                <a:path w="198254" h="198254">
                  <a:moveTo>
                    <a:pt x="0" y="0"/>
                  </a:moveTo>
                  <a:lnTo>
                    <a:pt x="198254" y="0"/>
                  </a:lnTo>
                  <a:lnTo>
                    <a:pt x="198254" y="198254"/>
                  </a:lnTo>
                  <a:lnTo>
                    <a:pt x="0" y="1982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13335931" y="5882241"/>
              <a:ext cx="198254" cy="198254"/>
            </a:xfrm>
            <a:custGeom>
              <a:avLst/>
              <a:gdLst/>
              <a:ahLst/>
              <a:cxnLst/>
              <a:rect l="l" t="t" r="r" b="b"/>
              <a:pathLst>
                <a:path w="198254" h="198254">
                  <a:moveTo>
                    <a:pt x="0" y="0"/>
                  </a:moveTo>
                  <a:lnTo>
                    <a:pt x="198255" y="0"/>
                  </a:lnTo>
                  <a:lnTo>
                    <a:pt x="198255" y="198254"/>
                  </a:lnTo>
                  <a:lnTo>
                    <a:pt x="0" y="19825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7" name="Freeform 27"/>
            <p:cNvSpPr/>
            <p:nvPr/>
          </p:nvSpPr>
          <p:spPr>
            <a:xfrm>
              <a:off x="13610386" y="5886931"/>
              <a:ext cx="198254" cy="198254"/>
            </a:xfrm>
            <a:custGeom>
              <a:avLst/>
              <a:gdLst/>
              <a:ahLst/>
              <a:cxnLst/>
              <a:rect l="l" t="t" r="r" b="b"/>
              <a:pathLst>
                <a:path w="198254" h="198254">
                  <a:moveTo>
                    <a:pt x="0" y="0"/>
                  </a:moveTo>
                  <a:lnTo>
                    <a:pt x="198254" y="0"/>
                  </a:lnTo>
                  <a:lnTo>
                    <a:pt x="198254" y="198254"/>
                  </a:lnTo>
                  <a:lnTo>
                    <a:pt x="0" y="19825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8" name="Freeform 28"/>
            <p:cNvSpPr/>
            <p:nvPr/>
          </p:nvSpPr>
          <p:spPr>
            <a:xfrm>
              <a:off x="11963660" y="5875182"/>
              <a:ext cx="198254" cy="198254"/>
            </a:xfrm>
            <a:custGeom>
              <a:avLst/>
              <a:gdLst/>
              <a:ahLst/>
              <a:cxnLst/>
              <a:rect l="l" t="t" r="r" b="b"/>
              <a:pathLst>
                <a:path w="198254" h="198254">
                  <a:moveTo>
                    <a:pt x="0" y="0"/>
                  </a:moveTo>
                  <a:lnTo>
                    <a:pt x="198254" y="0"/>
                  </a:lnTo>
                  <a:lnTo>
                    <a:pt x="198254" y="198254"/>
                  </a:lnTo>
                  <a:lnTo>
                    <a:pt x="0" y="19825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Freeform 29"/>
            <p:cNvSpPr/>
            <p:nvPr/>
          </p:nvSpPr>
          <p:spPr>
            <a:xfrm>
              <a:off x="14159294" y="5875182"/>
              <a:ext cx="198254" cy="198254"/>
            </a:xfrm>
            <a:custGeom>
              <a:avLst/>
              <a:gdLst/>
              <a:ahLst/>
              <a:cxnLst/>
              <a:rect l="l" t="t" r="r" b="b"/>
              <a:pathLst>
                <a:path w="198254" h="198254">
                  <a:moveTo>
                    <a:pt x="0" y="0"/>
                  </a:moveTo>
                  <a:lnTo>
                    <a:pt x="198255" y="0"/>
                  </a:lnTo>
                  <a:lnTo>
                    <a:pt x="198255" y="198254"/>
                  </a:lnTo>
                  <a:lnTo>
                    <a:pt x="0" y="1982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0" name="Freeform 30"/>
            <p:cNvSpPr/>
            <p:nvPr/>
          </p:nvSpPr>
          <p:spPr>
            <a:xfrm>
              <a:off x="13884840" y="5886931"/>
              <a:ext cx="198254" cy="198254"/>
            </a:xfrm>
            <a:custGeom>
              <a:avLst/>
              <a:gdLst/>
              <a:ahLst/>
              <a:cxnLst/>
              <a:rect l="l" t="t" r="r" b="b"/>
              <a:pathLst>
                <a:path w="198254" h="198254">
                  <a:moveTo>
                    <a:pt x="0" y="0"/>
                  </a:moveTo>
                  <a:lnTo>
                    <a:pt x="198254" y="0"/>
                  </a:lnTo>
                  <a:lnTo>
                    <a:pt x="198254" y="198254"/>
                  </a:lnTo>
                  <a:lnTo>
                    <a:pt x="0" y="1982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1" name="TextBox 31"/>
            <p:cNvSpPr txBox="1"/>
            <p:nvPr/>
          </p:nvSpPr>
          <p:spPr>
            <a:xfrm>
              <a:off x="11411312" y="6389985"/>
              <a:ext cx="4807397" cy="595597"/>
            </a:xfrm>
            <a:prstGeom prst="rect">
              <a:avLst/>
            </a:prstGeom>
          </p:spPr>
          <p:txBody>
            <a:bodyPr lIns="0" tIns="0" rIns="0" bIns="0" rtlCol="0" anchor="t">
              <a:spAutoFit/>
            </a:bodyPr>
            <a:lstStyle/>
            <a:p>
              <a:pPr algn="just">
                <a:lnSpc>
                  <a:spcPts val="2360"/>
                </a:lnSpc>
                <a:spcBef>
                  <a:spcPct val="0"/>
                </a:spcBef>
              </a:pPr>
              <a:r>
                <a:rPr lang="en-US" sz="2000">
                  <a:solidFill>
                    <a:srgbClr val="0A4247"/>
                  </a:solidFill>
                  <a:latin typeface="HK Grotesk Bold"/>
                </a:rPr>
                <a:t>Chain B - 30 amino acids</a:t>
              </a:r>
            </a:p>
            <a:p>
              <a:pPr algn="just">
                <a:lnSpc>
                  <a:spcPts val="2360"/>
                </a:lnSpc>
                <a:spcBef>
                  <a:spcPct val="0"/>
                </a:spcBef>
              </a:pPr>
              <a:r>
                <a:rPr lang="en-US" sz="2000">
                  <a:solidFill>
                    <a:srgbClr val="FFFFFF"/>
                  </a:solidFill>
                  <a:latin typeface="HK Grotesk"/>
                </a:rPr>
                <a:t>FVNQHLCGSHLVEALYLVCGERGFFYTPKT</a:t>
              </a:r>
            </a:p>
          </p:txBody>
        </p:sp>
        <p:sp>
          <p:nvSpPr>
            <p:cNvPr id="32" name="Freeform 32"/>
            <p:cNvSpPr/>
            <p:nvPr/>
          </p:nvSpPr>
          <p:spPr>
            <a:xfrm>
              <a:off x="11443478" y="7249816"/>
              <a:ext cx="198254" cy="198254"/>
            </a:xfrm>
            <a:custGeom>
              <a:avLst/>
              <a:gdLst/>
              <a:ahLst/>
              <a:cxnLst/>
              <a:rect l="l" t="t" r="r" b="b"/>
              <a:pathLst>
                <a:path w="198254" h="198254">
                  <a:moveTo>
                    <a:pt x="0" y="0"/>
                  </a:moveTo>
                  <a:lnTo>
                    <a:pt x="198254" y="0"/>
                  </a:lnTo>
                  <a:lnTo>
                    <a:pt x="198254" y="198255"/>
                  </a:lnTo>
                  <a:lnTo>
                    <a:pt x="0" y="1982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3" name="AutoShape 33"/>
            <p:cNvSpPr/>
            <p:nvPr/>
          </p:nvSpPr>
          <p:spPr>
            <a:xfrm flipV="1">
              <a:off x="11641732" y="7341884"/>
              <a:ext cx="4576976" cy="6987"/>
            </a:xfrm>
            <a:prstGeom prst="line">
              <a:avLst/>
            </a:prstGeom>
            <a:ln w="9525" cap="flat">
              <a:solidFill>
                <a:srgbClr val="000000"/>
              </a:solidFill>
              <a:prstDash val="solid"/>
              <a:headEnd type="none" w="sm" len="sm"/>
              <a:tailEnd type="none" w="sm" len="sm"/>
            </a:ln>
          </p:spPr>
        </p:sp>
        <p:sp>
          <p:nvSpPr>
            <p:cNvPr id="34" name="Freeform 34"/>
            <p:cNvSpPr/>
            <p:nvPr/>
          </p:nvSpPr>
          <p:spPr>
            <a:xfrm>
              <a:off x="11721372" y="7242757"/>
              <a:ext cx="198254" cy="198254"/>
            </a:xfrm>
            <a:custGeom>
              <a:avLst/>
              <a:gdLst/>
              <a:ahLst/>
              <a:cxnLst/>
              <a:rect l="l" t="t" r="r" b="b"/>
              <a:pathLst>
                <a:path w="198254" h="198254">
                  <a:moveTo>
                    <a:pt x="0" y="0"/>
                  </a:moveTo>
                  <a:lnTo>
                    <a:pt x="198254" y="0"/>
                  </a:lnTo>
                  <a:lnTo>
                    <a:pt x="198254" y="198254"/>
                  </a:lnTo>
                  <a:lnTo>
                    <a:pt x="0" y="1982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5" name="Freeform 35"/>
            <p:cNvSpPr/>
            <p:nvPr/>
          </p:nvSpPr>
          <p:spPr>
            <a:xfrm>
              <a:off x="14465915" y="7242757"/>
              <a:ext cx="198254" cy="198254"/>
            </a:xfrm>
            <a:custGeom>
              <a:avLst/>
              <a:gdLst/>
              <a:ahLst/>
              <a:cxnLst/>
              <a:rect l="l" t="t" r="r" b="b"/>
              <a:pathLst>
                <a:path w="198254" h="198254">
                  <a:moveTo>
                    <a:pt x="0" y="0"/>
                  </a:moveTo>
                  <a:lnTo>
                    <a:pt x="198254" y="0"/>
                  </a:lnTo>
                  <a:lnTo>
                    <a:pt x="198254" y="198254"/>
                  </a:lnTo>
                  <a:lnTo>
                    <a:pt x="0" y="1982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6" name="Freeform 36"/>
            <p:cNvSpPr/>
            <p:nvPr/>
          </p:nvSpPr>
          <p:spPr>
            <a:xfrm>
              <a:off x="12270280" y="7248631"/>
              <a:ext cx="198254" cy="198254"/>
            </a:xfrm>
            <a:custGeom>
              <a:avLst/>
              <a:gdLst/>
              <a:ahLst/>
              <a:cxnLst/>
              <a:rect l="l" t="t" r="r" b="b"/>
              <a:pathLst>
                <a:path w="198254" h="198254">
                  <a:moveTo>
                    <a:pt x="0" y="0"/>
                  </a:moveTo>
                  <a:lnTo>
                    <a:pt x="198255" y="0"/>
                  </a:lnTo>
                  <a:lnTo>
                    <a:pt x="198255" y="198255"/>
                  </a:lnTo>
                  <a:lnTo>
                    <a:pt x="0" y="19825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7" name="Freeform 37"/>
            <p:cNvSpPr/>
            <p:nvPr/>
          </p:nvSpPr>
          <p:spPr>
            <a:xfrm>
              <a:off x="12544735" y="7242757"/>
              <a:ext cx="198254" cy="198254"/>
            </a:xfrm>
            <a:custGeom>
              <a:avLst/>
              <a:gdLst/>
              <a:ahLst/>
              <a:cxnLst/>
              <a:rect l="l" t="t" r="r" b="b"/>
              <a:pathLst>
                <a:path w="198254" h="198254">
                  <a:moveTo>
                    <a:pt x="0" y="0"/>
                  </a:moveTo>
                  <a:lnTo>
                    <a:pt x="198254" y="0"/>
                  </a:lnTo>
                  <a:lnTo>
                    <a:pt x="198254" y="198254"/>
                  </a:lnTo>
                  <a:lnTo>
                    <a:pt x="0" y="1982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8" name="Freeform 38"/>
            <p:cNvSpPr/>
            <p:nvPr/>
          </p:nvSpPr>
          <p:spPr>
            <a:xfrm>
              <a:off x="12819189" y="7242757"/>
              <a:ext cx="198254" cy="198254"/>
            </a:xfrm>
            <a:custGeom>
              <a:avLst/>
              <a:gdLst/>
              <a:ahLst/>
              <a:cxnLst/>
              <a:rect l="l" t="t" r="r" b="b"/>
              <a:pathLst>
                <a:path w="198254" h="198254">
                  <a:moveTo>
                    <a:pt x="0" y="0"/>
                  </a:moveTo>
                  <a:lnTo>
                    <a:pt x="198254" y="0"/>
                  </a:lnTo>
                  <a:lnTo>
                    <a:pt x="198254" y="198254"/>
                  </a:lnTo>
                  <a:lnTo>
                    <a:pt x="0" y="19825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9" name="Freeform 39"/>
            <p:cNvSpPr/>
            <p:nvPr/>
          </p:nvSpPr>
          <p:spPr>
            <a:xfrm>
              <a:off x="13093643" y="7254506"/>
              <a:ext cx="198254" cy="198254"/>
            </a:xfrm>
            <a:custGeom>
              <a:avLst/>
              <a:gdLst/>
              <a:ahLst/>
              <a:cxnLst/>
              <a:rect l="l" t="t" r="r" b="b"/>
              <a:pathLst>
                <a:path w="198254" h="198254">
                  <a:moveTo>
                    <a:pt x="0" y="0"/>
                  </a:moveTo>
                  <a:lnTo>
                    <a:pt x="198255" y="0"/>
                  </a:lnTo>
                  <a:lnTo>
                    <a:pt x="198255" y="198254"/>
                  </a:lnTo>
                  <a:lnTo>
                    <a:pt x="0" y="1982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0" name="Freeform 40"/>
            <p:cNvSpPr/>
            <p:nvPr/>
          </p:nvSpPr>
          <p:spPr>
            <a:xfrm>
              <a:off x="13368098" y="7249816"/>
              <a:ext cx="198254" cy="198254"/>
            </a:xfrm>
            <a:custGeom>
              <a:avLst/>
              <a:gdLst/>
              <a:ahLst/>
              <a:cxnLst/>
              <a:rect l="l" t="t" r="r" b="b"/>
              <a:pathLst>
                <a:path w="198254" h="198254">
                  <a:moveTo>
                    <a:pt x="0" y="0"/>
                  </a:moveTo>
                  <a:lnTo>
                    <a:pt x="198254" y="0"/>
                  </a:lnTo>
                  <a:lnTo>
                    <a:pt x="198254" y="198255"/>
                  </a:lnTo>
                  <a:lnTo>
                    <a:pt x="0" y="19825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41" name="Freeform 41"/>
            <p:cNvSpPr/>
            <p:nvPr/>
          </p:nvSpPr>
          <p:spPr>
            <a:xfrm>
              <a:off x="13642552" y="7254506"/>
              <a:ext cx="198254" cy="198254"/>
            </a:xfrm>
            <a:custGeom>
              <a:avLst/>
              <a:gdLst/>
              <a:ahLst/>
              <a:cxnLst/>
              <a:rect l="l" t="t" r="r" b="b"/>
              <a:pathLst>
                <a:path w="198254" h="198254">
                  <a:moveTo>
                    <a:pt x="0" y="0"/>
                  </a:moveTo>
                  <a:lnTo>
                    <a:pt x="198254" y="0"/>
                  </a:lnTo>
                  <a:lnTo>
                    <a:pt x="198254" y="198254"/>
                  </a:lnTo>
                  <a:lnTo>
                    <a:pt x="0" y="1982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2" name="Freeform 42"/>
            <p:cNvSpPr/>
            <p:nvPr/>
          </p:nvSpPr>
          <p:spPr>
            <a:xfrm>
              <a:off x="11995826" y="7242757"/>
              <a:ext cx="198254" cy="198254"/>
            </a:xfrm>
            <a:custGeom>
              <a:avLst/>
              <a:gdLst/>
              <a:ahLst/>
              <a:cxnLst/>
              <a:rect l="l" t="t" r="r" b="b"/>
              <a:pathLst>
                <a:path w="198254" h="198254">
                  <a:moveTo>
                    <a:pt x="0" y="0"/>
                  </a:moveTo>
                  <a:lnTo>
                    <a:pt x="198254" y="0"/>
                  </a:lnTo>
                  <a:lnTo>
                    <a:pt x="198254" y="198254"/>
                  </a:lnTo>
                  <a:lnTo>
                    <a:pt x="0" y="19825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43" name="Freeform 43"/>
            <p:cNvSpPr/>
            <p:nvPr/>
          </p:nvSpPr>
          <p:spPr>
            <a:xfrm>
              <a:off x="14191461" y="7242757"/>
              <a:ext cx="198254" cy="198254"/>
            </a:xfrm>
            <a:custGeom>
              <a:avLst/>
              <a:gdLst/>
              <a:ahLst/>
              <a:cxnLst/>
              <a:rect l="l" t="t" r="r" b="b"/>
              <a:pathLst>
                <a:path w="198254" h="198254">
                  <a:moveTo>
                    <a:pt x="0" y="0"/>
                  </a:moveTo>
                  <a:lnTo>
                    <a:pt x="198254" y="0"/>
                  </a:lnTo>
                  <a:lnTo>
                    <a:pt x="198254" y="198254"/>
                  </a:lnTo>
                  <a:lnTo>
                    <a:pt x="0" y="1982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4" name="Freeform 44"/>
            <p:cNvSpPr/>
            <p:nvPr/>
          </p:nvSpPr>
          <p:spPr>
            <a:xfrm>
              <a:off x="13917006" y="7254506"/>
              <a:ext cx="198254" cy="198254"/>
            </a:xfrm>
            <a:custGeom>
              <a:avLst/>
              <a:gdLst/>
              <a:ahLst/>
              <a:cxnLst/>
              <a:rect l="l" t="t" r="r" b="b"/>
              <a:pathLst>
                <a:path w="198254" h="198254">
                  <a:moveTo>
                    <a:pt x="0" y="0"/>
                  </a:moveTo>
                  <a:lnTo>
                    <a:pt x="198255" y="0"/>
                  </a:lnTo>
                  <a:lnTo>
                    <a:pt x="198255" y="198254"/>
                  </a:lnTo>
                  <a:lnTo>
                    <a:pt x="0" y="1982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5" name="Freeform 45"/>
            <p:cNvSpPr/>
            <p:nvPr/>
          </p:nvSpPr>
          <p:spPr>
            <a:xfrm>
              <a:off x="14740369" y="7237994"/>
              <a:ext cx="198254" cy="198254"/>
            </a:xfrm>
            <a:custGeom>
              <a:avLst/>
              <a:gdLst/>
              <a:ahLst/>
              <a:cxnLst/>
              <a:rect l="l" t="t" r="r" b="b"/>
              <a:pathLst>
                <a:path w="198254" h="198254">
                  <a:moveTo>
                    <a:pt x="0" y="0"/>
                  </a:moveTo>
                  <a:lnTo>
                    <a:pt x="198255" y="0"/>
                  </a:lnTo>
                  <a:lnTo>
                    <a:pt x="198255" y="198255"/>
                  </a:lnTo>
                  <a:lnTo>
                    <a:pt x="0" y="1982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6" name="Freeform 46"/>
            <p:cNvSpPr/>
            <p:nvPr/>
          </p:nvSpPr>
          <p:spPr>
            <a:xfrm>
              <a:off x="15014824" y="7254506"/>
              <a:ext cx="198254" cy="198254"/>
            </a:xfrm>
            <a:custGeom>
              <a:avLst/>
              <a:gdLst/>
              <a:ahLst/>
              <a:cxnLst/>
              <a:rect l="l" t="t" r="r" b="b"/>
              <a:pathLst>
                <a:path w="198254" h="198254">
                  <a:moveTo>
                    <a:pt x="0" y="0"/>
                  </a:moveTo>
                  <a:lnTo>
                    <a:pt x="198254" y="0"/>
                  </a:lnTo>
                  <a:lnTo>
                    <a:pt x="198254" y="198254"/>
                  </a:lnTo>
                  <a:lnTo>
                    <a:pt x="0" y="1982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7" name="Freeform 47"/>
            <p:cNvSpPr/>
            <p:nvPr/>
          </p:nvSpPr>
          <p:spPr>
            <a:xfrm>
              <a:off x="15296697" y="7254506"/>
              <a:ext cx="198254" cy="198254"/>
            </a:xfrm>
            <a:custGeom>
              <a:avLst/>
              <a:gdLst/>
              <a:ahLst/>
              <a:cxnLst/>
              <a:rect l="l" t="t" r="r" b="b"/>
              <a:pathLst>
                <a:path w="198254" h="198254">
                  <a:moveTo>
                    <a:pt x="0" y="0"/>
                  </a:moveTo>
                  <a:lnTo>
                    <a:pt x="198254" y="0"/>
                  </a:lnTo>
                  <a:lnTo>
                    <a:pt x="198254" y="198254"/>
                  </a:lnTo>
                  <a:lnTo>
                    <a:pt x="0" y="19825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48" name="Freeform 48"/>
            <p:cNvSpPr/>
            <p:nvPr/>
          </p:nvSpPr>
          <p:spPr>
            <a:xfrm>
              <a:off x="15571151" y="7249816"/>
              <a:ext cx="198254" cy="198254"/>
            </a:xfrm>
            <a:custGeom>
              <a:avLst/>
              <a:gdLst/>
              <a:ahLst/>
              <a:cxnLst/>
              <a:rect l="l" t="t" r="r" b="b"/>
              <a:pathLst>
                <a:path w="198254" h="198254">
                  <a:moveTo>
                    <a:pt x="0" y="0"/>
                  </a:moveTo>
                  <a:lnTo>
                    <a:pt x="198254" y="0"/>
                  </a:lnTo>
                  <a:lnTo>
                    <a:pt x="198254" y="198255"/>
                  </a:lnTo>
                  <a:lnTo>
                    <a:pt x="0" y="19825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49" name="Freeform 49"/>
            <p:cNvSpPr/>
            <p:nvPr/>
          </p:nvSpPr>
          <p:spPr>
            <a:xfrm>
              <a:off x="15845605" y="7237994"/>
              <a:ext cx="198254" cy="198254"/>
            </a:xfrm>
            <a:custGeom>
              <a:avLst/>
              <a:gdLst/>
              <a:ahLst/>
              <a:cxnLst/>
              <a:rect l="l" t="t" r="r" b="b"/>
              <a:pathLst>
                <a:path w="198254" h="198254">
                  <a:moveTo>
                    <a:pt x="0" y="0"/>
                  </a:moveTo>
                  <a:lnTo>
                    <a:pt x="198255" y="0"/>
                  </a:lnTo>
                  <a:lnTo>
                    <a:pt x="198255" y="198255"/>
                  </a:lnTo>
                  <a:lnTo>
                    <a:pt x="0" y="19825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0" name="Freeform 50"/>
            <p:cNvSpPr/>
            <p:nvPr/>
          </p:nvSpPr>
          <p:spPr>
            <a:xfrm>
              <a:off x="16116930" y="7239664"/>
              <a:ext cx="184522" cy="184522"/>
            </a:xfrm>
            <a:custGeom>
              <a:avLst/>
              <a:gdLst/>
              <a:ahLst/>
              <a:cxnLst/>
              <a:rect l="l" t="t" r="r" b="b"/>
              <a:pathLst>
                <a:path w="184522" h="184522">
                  <a:moveTo>
                    <a:pt x="0" y="0"/>
                  </a:moveTo>
                  <a:lnTo>
                    <a:pt x="184521" y="0"/>
                  </a:lnTo>
                  <a:lnTo>
                    <a:pt x="184521" y="184521"/>
                  </a:lnTo>
                  <a:lnTo>
                    <a:pt x="0" y="1845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25" name="Groep 124">
            <a:extLst>
              <a:ext uri="{FF2B5EF4-FFF2-40B4-BE49-F238E27FC236}">
                <a16:creationId xmlns:a16="http://schemas.microsoft.com/office/drawing/2014/main" id="{E68ECA51-7EE8-6E28-409E-5A3195A17701}"/>
              </a:ext>
            </a:extLst>
          </p:cNvPr>
          <p:cNvGrpSpPr/>
          <p:nvPr/>
        </p:nvGrpSpPr>
        <p:grpSpPr>
          <a:xfrm>
            <a:off x="1029654" y="8192031"/>
            <a:ext cx="18536687" cy="1510938"/>
            <a:chOff x="1029654" y="8192031"/>
            <a:chExt cx="18536687" cy="1510938"/>
          </a:xfrm>
        </p:grpSpPr>
        <p:sp>
          <p:nvSpPr>
            <p:cNvPr id="54" name="AutoShape 54"/>
            <p:cNvSpPr/>
            <p:nvPr/>
          </p:nvSpPr>
          <p:spPr>
            <a:xfrm flipV="1">
              <a:off x="14989365" y="9150917"/>
              <a:ext cx="4576976" cy="6987"/>
            </a:xfrm>
            <a:prstGeom prst="line">
              <a:avLst/>
            </a:prstGeom>
            <a:ln w="9525" cap="flat">
              <a:solidFill>
                <a:srgbClr val="000000"/>
              </a:solidFill>
              <a:prstDash val="solid"/>
              <a:headEnd type="none" w="sm" len="sm"/>
              <a:tailEnd type="none" w="sm" len="sm"/>
            </a:ln>
          </p:spPr>
        </p:sp>
        <p:grpSp>
          <p:nvGrpSpPr>
            <p:cNvPr id="124" name="Groep 123">
              <a:extLst>
                <a:ext uri="{FF2B5EF4-FFF2-40B4-BE49-F238E27FC236}">
                  <a16:creationId xmlns:a16="http://schemas.microsoft.com/office/drawing/2014/main" id="{C785C02E-D18C-29C8-1BDA-DC46123ED704}"/>
                </a:ext>
              </a:extLst>
            </p:cNvPr>
            <p:cNvGrpSpPr/>
            <p:nvPr/>
          </p:nvGrpSpPr>
          <p:grpSpPr>
            <a:xfrm>
              <a:off x="1029654" y="8192031"/>
              <a:ext cx="17258346" cy="1510938"/>
              <a:chOff x="1029654" y="8192031"/>
              <a:chExt cx="17258346" cy="1510938"/>
            </a:xfrm>
          </p:grpSpPr>
          <p:sp>
            <p:nvSpPr>
              <p:cNvPr id="12" name="TextBox 12"/>
              <p:cNvSpPr txBox="1"/>
              <p:nvPr/>
            </p:nvSpPr>
            <p:spPr>
              <a:xfrm>
                <a:off x="17259300" y="9258300"/>
                <a:ext cx="510945" cy="444669"/>
              </a:xfrm>
              <a:prstGeom prst="rect">
                <a:avLst/>
              </a:prstGeom>
            </p:spPr>
            <p:txBody>
              <a:bodyPr lIns="0" tIns="0" rIns="0" bIns="0" rtlCol="0" anchor="t">
                <a:spAutoFit/>
              </a:bodyPr>
              <a:lstStyle/>
              <a:p>
                <a:pPr marL="0" lvl="0" indent="0" algn="l">
                  <a:lnSpc>
                    <a:spcPts val="3449"/>
                  </a:lnSpc>
                  <a:spcBef>
                    <a:spcPct val="0"/>
                  </a:spcBef>
                </a:pPr>
                <a:r>
                  <a:rPr lang="en-US" sz="2923" dirty="0">
                    <a:solidFill>
                      <a:srgbClr val="0A4247">
                        <a:alpha val="36863"/>
                      </a:srgbClr>
                    </a:solidFill>
                    <a:latin typeface="HK Grotesk Bold"/>
                  </a:rPr>
                  <a:t>03</a:t>
                </a:r>
              </a:p>
            </p:txBody>
          </p:sp>
          <p:sp>
            <p:nvSpPr>
              <p:cNvPr id="51" name="AutoShape 51"/>
              <p:cNvSpPr/>
              <p:nvPr/>
            </p:nvSpPr>
            <p:spPr>
              <a:xfrm flipV="1">
                <a:off x="6194248" y="9139168"/>
                <a:ext cx="4576976" cy="6987"/>
              </a:xfrm>
              <a:prstGeom prst="line">
                <a:avLst/>
              </a:prstGeom>
              <a:ln w="9525" cap="flat">
                <a:solidFill>
                  <a:srgbClr val="000000"/>
                </a:solidFill>
                <a:prstDash val="solid"/>
                <a:headEnd type="none" w="sm" len="sm"/>
                <a:tailEnd type="none" w="sm" len="sm"/>
              </a:ln>
            </p:spPr>
          </p:sp>
          <p:sp>
            <p:nvSpPr>
              <p:cNvPr id="52" name="AutoShape 52"/>
              <p:cNvSpPr/>
              <p:nvPr/>
            </p:nvSpPr>
            <p:spPr>
              <a:xfrm flipV="1">
                <a:off x="8130572" y="9147424"/>
                <a:ext cx="4576976" cy="6987"/>
              </a:xfrm>
              <a:prstGeom prst="line">
                <a:avLst/>
              </a:prstGeom>
              <a:ln w="9525" cap="flat">
                <a:solidFill>
                  <a:srgbClr val="000000"/>
                </a:solidFill>
                <a:prstDash val="solid"/>
                <a:headEnd type="none" w="sm" len="sm"/>
                <a:tailEnd type="none" w="sm" len="sm"/>
              </a:ln>
            </p:spPr>
          </p:sp>
          <p:sp>
            <p:nvSpPr>
              <p:cNvPr id="53" name="AutoShape 53"/>
              <p:cNvSpPr/>
              <p:nvPr/>
            </p:nvSpPr>
            <p:spPr>
              <a:xfrm flipV="1">
                <a:off x="13064745" y="9139168"/>
                <a:ext cx="4576976" cy="6987"/>
              </a:xfrm>
              <a:prstGeom prst="line">
                <a:avLst/>
              </a:prstGeom>
              <a:ln w="9525" cap="flat">
                <a:solidFill>
                  <a:srgbClr val="000000"/>
                </a:solidFill>
                <a:prstDash val="solid"/>
                <a:headEnd type="none" w="sm" len="sm"/>
                <a:tailEnd type="none" w="sm" len="sm"/>
              </a:ln>
            </p:spPr>
          </p:sp>
          <p:grpSp>
            <p:nvGrpSpPr>
              <p:cNvPr id="55" name="Group 55"/>
              <p:cNvGrpSpPr/>
              <p:nvPr/>
            </p:nvGrpSpPr>
            <p:grpSpPr>
              <a:xfrm>
                <a:off x="1029654" y="8192031"/>
                <a:ext cx="17258346" cy="1066269"/>
                <a:chOff x="0" y="0"/>
                <a:chExt cx="23011128" cy="1421691"/>
              </a:xfrm>
            </p:grpSpPr>
            <p:sp>
              <p:nvSpPr>
                <p:cNvPr id="56" name="AutoShape 56"/>
                <p:cNvSpPr/>
                <p:nvPr/>
              </p:nvSpPr>
              <p:spPr>
                <a:xfrm flipV="1">
                  <a:off x="307227" y="1273857"/>
                  <a:ext cx="6102635" cy="9315"/>
                </a:xfrm>
                <a:prstGeom prst="line">
                  <a:avLst/>
                </a:prstGeom>
                <a:ln w="12700" cap="flat">
                  <a:solidFill>
                    <a:srgbClr val="000000"/>
                  </a:solidFill>
                  <a:prstDash val="solid"/>
                  <a:headEnd type="none" w="sm" len="sm"/>
                  <a:tailEnd type="none" w="sm" len="sm"/>
                </a:ln>
              </p:spPr>
            </p:sp>
            <p:sp>
              <p:nvSpPr>
                <p:cNvPr id="57" name="TextBox 57"/>
                <p:cNvSpPr txBox="1"/>
                <p:nvPr/>
              </p:nvSpPr>
              <p:spPr>
                <a:xfrm>
                  <a:off x="0" y="0"/>
                  <a:ext cx="23011128" cy="794129"/>
                </a:xfrm>
                <a:prstGeom prst="rect">
                  <a:avLst/>
                </a:prstGeom>
              </p:spPr>
              <p:txBody>
                <a:bodyPr lIns="0" tIns="0" rIns="0" bIns="0" rtlCol="0" anchor="t">
                  <a:spAutoFit/>
                </a:bodyPr>
                <a:lstStyle/>
                <a:p>
                  <a:pPr algn="just">
                    <a:lnSpc>
                      <a:spcPts val="2360"/>
                    </a:lnSpc>
                    <a:spcBef>
                      <a:spcPct val="0"/>
                    </a:spcBef>
                  </a:pPr>
                  <a:r>
                    <a:rPr lang="en-US" sz="2000" dirty="0">
                      <a:solidFill>
                        <a:srgbClr val="0A4247"/>
                      </a:solidFill>
                      <a:latin typeface="HK Grotesk Bold"/>
                    </a:rPr>
                    <a:t>Average Protein = 2.000 amino acids</a:t>
                  </a:r>
                </a:p>
                <a:p>
                  <a:pPr algn="just">
                    <a:lnSpc>
                      <a:spcPts val="2360"/>
                    </a:lnSpc>
                    <a:spcBef>
                      <a:spcPct val="0"/>
                    </a:spcBef>
                  </a:pPr>
                  <a:r>
                    <a:rPr lang="en-US" sz="2000" dirty="0">
                      <a:solidFill>
                        <a:srgbClr val="FFFFFF"/>
                      </a:solidFill>
                      <a:latin typeface="HK Grotesk"/>
                    </a:rPr>
                    <a:t>CGSHLVEALYLVCGERGFFYTPKTFVNQHLCGSHLVEALYLVCGERGFFYTPKTCGSHLVEALYLVCGERGFFYTPKTCGSHLVEALYLVCGERGFFYTPKTFVNQHL</a:t>
                  </a:r>
                </a:p>
              </p:txBody>
            </p:sp>
            <p:sp>
              <p:nvSpPr>
                <p:cNvPr id="58" name="Freeform 58"/>
                <p:cNvSpPr/>
                <p:nvPr/>
              </p:nvSpPr>
              <p:spPr>
                <a:xfrm>
                  <a:off x="42888" y="1146442"/>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9" name="Freeform 59"/>
                <p:cNvSpPr/>
                <p:nvPr/>
              </p:nvSpPr>
              <p:spPr>
                <a:xfrm>
                  <a:off x="4072805" y="1137029"/>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0" name="Freeform 60"/>
                <p:cNvSpPr/>
                <p:nvPr/>
              </p:nvSpPr>
              <p:spPr>
                <a:xfrm>
                  <a:off x="1877170" y="1137029"/>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61" name="Freeform 61"/>
                <p:cNvSpPr/>
                <p:nvPr/>
              </p:nvSpPr>
              <p:spPr>
                <a:xfrm>
                  <a:off x="2243109" y="1152695"/>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2" name="Freeform 62"/>
                <p:cNvSpPr/>
                <p:nvPr/>
              </p:nvSpPr>
              <p:spPr>
                <a:xfrm>
                  <a:off x="2609048" y="1146442"/>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63" name="Freeform 63"/>
                <p:cNvSpPr/>
                <p:nvPr/>
              </p:nvSpPr>
              <p:spPr>
                <a:xfrm>
                  <a:off x="2974987" y="1152695"/>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4" name="Freeform 64"/>
                <p:cNvSpPr/>
                <p:nvPr/>
              </p:nvSpPr>
              <p:spPr>
                <a:xfrm>
                  <a:off x="413413" y="1137029"/>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5" name="Freeform 65"/>
                <p:cNvSpPr/>
                <p:nvPr/>
              </p:nvSpPr>
              <p:spPr>
                <a:xfrm>
                  <a:off x="1145292" y="1144862"/>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66" name="Freeform 66"/>
                <p:cNvSpPr/>
                <p:nvPr/>
              </p:nvSpPr>
              <p:spPr>
                <a:xfrm>
                  <a:off x="1511231" y="1137029"/>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7" name="Freeform 67"/>
                <p:cNvSpPr/>
                <p:nvPr/>
              </p:nvSpPr>
              <p:spPr>
                <a:xfrm>
                  <a:off x="779352" y="1137029"/>
                  <a:ext cx="264339" cy="264339"/>
                </a:xfrm>
                <a:custGeom>
                  <a:avLst/>
                  <a:gdLst/>
                  <a:ahLst/>
                  <a:cxnLst/>
                  <a:rect l="l" t="t" r="r" b="b"/>
                  <a:pathLst>
                    <a:path w="264339" h="264339">
                      <a:moveTo>
                        <a:pt x="0" y="0"/>
                      </a:moveTo>
                      <a:lnTo>
                        <a:pt x="264340" y="0"/>
                      </a:lnTo>
                      <a:lnTo>
                        <a:pt x="264340" y="264339"/>
                      </a:lnTo>
                      <a:lnTo>
                        <a:pt x="0" y="2643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68" name="Freeform 68"/>
                <p:cNvSpPr/>
                <p:nvPr/>
              </p:nvSpPr>
              <p:spPr>
                <a:xfrm>
                  <a:off x="3706865" y="1137029"/>
                  <a:ext cx="264339" cy="264339"/>
                </a:xfrm>
                <a:custGeom>
                  <a:avLst/>
                  <a:gdLst/>
                  <a:ahLst/>
                  <a:cxnLst/>
                  <a:rect l="l" t="t" r="r" b="b"/>
                  <a:pathLst>
                    <a:path w="264339" h="264339">
                      <a:moveTo>
                        <a:pt x="0" y="0"/>
                      </a:moveTo>
                      <a:lnTo>
                        <a:pt x="264340" y="0"/>
                      </a:lnTo>
                      <a:lnTo>
                        <a:pt x="264340"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9" name="Freeform 69"/>
                <p:cNvSpPr/>
                <p:nvPr/>
              </p:nvSpPr>
              <p:spPr>
                <a:xfrm>
                  <a:off x="3340926" y="1152695"/>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0" name="Freeform 70"/>
                <p:cNvSpPr/>
                <p:nvPr/>
              </p:nvSpPr>
              <p:spPr>
                <a:xfrm>
                  <a:off x="4438744" y="1130679"/>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1" name="Freeform 71"/>
                <p:cNvSpPr/>
                <p:nvPr/>
              </p:nvSpPr>
              <p:spPr>
                <a:xfrm>
                  <a:off x="4804683" y="1152695"/>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2" name="Freeform 72"/>
                <p:cNvSpPr/>
                <p:nvPr/>
              </p:nvSpPr>
              <p:spPr>
                <a:xfrm>
                  <a:off x="5180513" y="1152695"/>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73" name="Freeform 73"/>
                <p:cNvSpPr/>
                <p:nvPr/>
              </p:nvSpPr>
              <p:spPr>
                <a:xfrm>
                  <a:off x="5546452" y="1146442"/>
                  <a:ext cx="264339" cy="264339"/>
                </a:xfrm>
                <a:custGeom>
                  <a:avLst/>
                  <a:gdLst/>
                  <a:ahLst/>
                  <a:cxnLst/>
                  <a:rect l="l" t="t" r="r" b="b"/>
                  <a:pathLst>
                    <a:path w="264339" h="264339">
                      <a:moveTo>
                        <a:pt x="0" y="0"/>
                      </a:moveTo>
                      <a:lnTo>
                        <a:pt x="264340" y="0"/>
                      </a:lnTo>
                      <a:lnTo>
                        <a:pt x="264340" y="264339"/>
                      </a:lnTo>
                      <a:lnTo>
                        <a:pt x="0" y="2643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74" name="Freeform 74"/>
                <p:cNvSpPr/>
                <p:nvPr/>
              </p:nvSpPr>
              <p:spPr>
                <a:xfrm>
                  <a:off x="5912392" y="1130679"/>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5" name="Freeform 75"/>
                <p:cNvSpPr/>
                <p:nvPr/>
              </p:nvSpPr>
              <p:spPr>
                <a:xfrm>
                  <a:off x="6274157" y="1132905"/>
                  <a:ext cx="246029" cy="246029"/>
                </a:xfrm>
                <a:custGeom>
                  <a:avLst/>
                  <a:gdLst/>
                  <a:ahLst/>
                  <a:cxnLst/>
                  <a:rect l="l" t="t" r="r" b="b"/>
                  <a:pathLst>
                    <a:path w="246029" h="246029">
                      <a:moveTo>
                        <a:pt x="0" y="0"/>
                      </a:moveTo>
                      <a:lnTo>
                        <a:pt x="246029" y="0"/>
                      </a:lnTo>
                      <a:lnTo>
                        <a:pt x="246029" y="246029"/>
                      </a:lnTo>
                      <a:lnTo>
                        <a:pt x="0" y="2460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6" name="Freeform 76"/>
                <p:cNvSpPr/>
                <p:nvPr/>
              </p:nvSpPr>
              <p:spPr>
                <a:xfrm>
                  <a:off x="6621786" y="1135434"/>
                  <a:ext cx="264339" cy="264339"/>
                </a:xfrm>
                <a:custGeom>
                  <a:avLst/>
                  <a:gdLst/>
                  <a:ahLst/>
                  <a:cxnLst/>
                  <a:rect l="l" t="t" r="r" b="b"/>
                  <a:pathLst>
                    <a:path w="264339" h="264339">
                      <a:moveTo>
                        <a:pt x="0" y="0"/>
                      </a:moveTo>
                      <a:lnTo>
                        <a:pt x="264340" y="0"/>
                      </a:lnTo>
                      <a:lnTo>
                        <a:pt x="264340"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7" name="Freeform 77"/>
                <p:cNvSpPr/>
                <p:nvPr/>
              </p:nvSpPr>
              <p:spPr>
                <a:xfrm>
                  <a:off x="6992311" y="1126022"/>
                  <a:ext cx="264339" cy="264339"/>
                </a:xfrm>
                <a:custGeom>
                  <a:avLst/>
                  <a:gdLst/>
                  <a:ahLst/>
                  <a:cxnLst/>
                  <a:rect l="l" t="t" r="r" b="b"/>
                  <a:pathLst>
                    <a:path w="264339" h="264339">
                      <a:moveTo>
                        <a:pt x="0" y="0"/>
                      </a:moveTo>
                      <a:lnTo>
                        <a:pt x="264340" y="0"/>
                      </a:lnTo>
                      <a:lnTo>
                        <a:pt x="264340" y="264339"/>
                      </a:lnTo>
                      <a:lnTo>
                        <a:pt x="0" y="2643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8" name="Freeform 78"/>
                <p:cNvSpPr/>
                <p:nvPr/>
              </p:nvSpPr>
              <p:spPr>
                <a:xfrm>
                  <a:off x="7724190" y="1133854"/>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79" name="Freeform 79"/>
                <p:cNvSpPr/>
                <p:nvPr/>
              </p:nvSpPr>
              <p:spPr>
                <a:xfrm>
                  <a:off x="8090129" y="1126022"/>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0" name="Freeform 80"/>
                <p:cNvSpPr/>
                <p:nvPr/>
              </p:nvSpPr>
              <p:spPr>
                <a:xfrm>
                  <a:off x="8456068" y="1126022"/>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1" name="Freeform 81"/>
                <p:cNvSpPr/>
                <p:nvPr/>
              </p:nvSpPr>
              <p:spPr>
                <a:xfrm>
                  <a:off x="8822007" y="1141687"/>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2" name="Freeform 82"/>
                <p:cNvSpPr/>
                <p:nvPr/>
              </p:nvSpPr>
              <p:spPr>
                <a:xfrm>
                  <a:off x="7358251" y="1126022"/>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3" name="Freeform 83"/>
                <p:cNvSpPr/>
                <p:nvPr/>
              </p:nvSpPr>
              <p:spPr>
                <a:xfrm>
                  <a:off x="9203551" y="1146442"/>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4" name="Freeform 84"/>
                <p:cNvSpPr/>
                <p:nvPr/>
              </p:nvSpPr>
              <p:spPr>
                <a:xfrm>
                  <a:off x="13233467" y="1137029"/>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5" name="Freeform 85"/>
                <p:cNvSpPr/>
                <p:nvPr/>
              </p:nvSpPr>
              <p:spPr>
                <a:xfrm>
                  <a:off x="11037832" y="1137029"/>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6" name="Freeform 86"/>
                <p:cNvSpPr/>
                <p:nvPr/>
              </p:nvSpPr>
              <p:spPr>
                <a:xfrm>
                  <a:off x="11403771" y="1152695"/>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7" name="Freeform 87"/>
                <p:cNvSpPr/>
                <p:nvPr/>
              </p:nvSpPr>
              <p:spPr>
                <a:xfrm>
                  <a:off x="11769710" y="1146442"/>
                  <a:ext cx="264339" cy="264339"/>
                </a:xfrm>
                <a:custGeom>
                  <a:avLst/>
                  <a:gdLst/>
                  <a:ahLst/>
                  <a:cxnLst/>
                  <a:rect l="l" t="t" r="r" b="b"/>
                  <a:pathLst>
                    <a:path w="264339" h="264339">
                      <a:moveTo>
                        <a:pt x="0" y="0"/>
                      </a:moveTo>
                      <a:lnTo>
                        <a:pt x="264340" y="0"/>
                      </a:lnTo>
                      <a:lnTo>
                        <a:pt x="264340" y="264339"/>
                      </a:lnTo>
                      <a:lnTo>
                        <a:pt x="0" y="2643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8" name="Freeform 88"/>
                <p:cNvSpPr/>
                <p:nvPr/>
              </p:nvSpPr>
              <p:spPr>
                <a:xfrm>
                  <a:off x="12135650" y="1152695"/>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9" name="Freeform 89"/>
                <p:cNvSpPr/>
                <p:nvPr/>
              </p:nvSpPr>
              <p:spPr>
                <a:xfrm>
                  <a:off x="9574076" y="1137029"/>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0" name="Freeform 90"/>
                <p:cNvSpPr/>
                <p:nvPr/>
              </p:nvSpPr>
              <p:spPr>
                <a:xfrm>
                  <a:off x="10305954" y="1144862"/>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1" name="Freeform 91"/>
                <p:cNvSpPr/>
                <p:nvPr/>
              </p:nvSpPr>
              <p:spPr>
                <a:xfrm>
                  <a:off x="10671893" y="1137029"/>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2" name="Freeform 92"/>
                <p:cNvSpPr/>
                <p:nvPr/>
              </p:nvSpPr>
              <p:spPr>
                <a:xfrm>
                  <a:off x="9940015" y="1137029"/>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3" name="Freeform 93"/>
                <p:cNvSpPr/>
                <p:nvPr/>
              </p:nvSpPr>
              <p:spPr>
                <a:xfrm>
                  <a:off x="12867528" y="1137029"/>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4" name="Freeform 94"/>
                <p:cNvSpPr/>
                <p:nvPr/>
              </p:nvSpPr>
              <p:spPr>
                <a:xfrm>
                  <a:off x="12501589" y="1152695"/>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5" name="Freeform 95"/>
                <p:cNvSpPr/>
                <p:nvPr/>
              </p:nvSpPr>
              <p:spPr>
                <a:xfrm>
                  <a:off x="13599406" y="1130679"/>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6" name="Freeform 96"/>
                <p:cNvSpPr/>
                <p:nvPr/>
              </p:nvSpPr>
              <p:spPr>
                <a:xfrm>
                  <a:off x="13965345" y="1152695"/>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7" name="Freeform 97"/>
                <p:cNvSpPr/>
                <p:nvPr/>
              </p:nvSpPr>
              <p:spPr>
                <a:xfrm>
                  <a:off x="14341176" y="1152695"/>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8" name="Freeform 98"/>
                <p:cNvSpPr/>
                <p:nvPr/>
              </p:nvSpPr>
              <p:spPr>
                <a:xfrm>
                  <a:off x="14707115" y="1146442"/>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9" name="Freeform 99"/>
                <p:cNvSpPr/>
                <p:nvPr/>
              </p:nvSpPr>
              <p:spPr>
                <a:xfrm>
                  <a:off x="15073054" y="1130679"/>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0" name="Freeform 100"/>
                <p:cNvSpPr/>
                <p:nvPr/>
              </p:nvSpPr>
              <p:spPr>
                <a:xfrm>
                  <a:off x="15434820" y="1132905"/>
                  <a:ext cx="246029" cy="246029"/>
                </a:xfrm>
                <a:custGeom>
                  <a:avLst/>
                  <a:gdLst/>
                  <a:ahLst/>
                  <a:cxnLst/>
                  <a:rect l="l" t="t" r="r" b="b"/>
                  <a:pathLst>
                    <a:path w="246029" h="246029">
                      <a:moveTo>
                        <a:pt x="0" y="0"/>
                      </a:moveTo>
                      <a:lnTo>
                        <a:pt x="246029" y="0"/>
                      </a:lnTo>
                      <a:lnTo>
                        <a:pt x="246029" y="246029"/>
                      </a:lnTo>
                      <a:lnTo>
                        <a:pt x="0" y="2460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1" name="Freeform 101"/>
                <p:cNvSpPr/>
                <p:nvPr/>
              </p:nvSpPr>
              <p:spPr>
                <a:xfrm>
                  <a:off x="15782449" y="1135434"/>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2" name="Freeform 102"/>
                <p:cNvSpPr/>
                <p:nvPr/>
              </p:nvSpPr>
              <p:spPr>
                <a:xfrm>
                  <a:off x="16152974" y="1126022"/>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3" name="Freeform 103"/>
                <p:cNvSpPr/>
                <p:nvPr/>
              </p:nvSpPr>
              <p:spPr>
                <a:xfrm>
                  <a:off x="16884852" y="1133854"/>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4" name="Freeform 104"/>
                <p:cNvSpPr/>
                <p:nvPr/>
              </p:nvSpPr>
              <p:spPr>
                <a:xfrm>
                  <a:off x="17250791" y="1126022"/>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5" name="Freeform 105"/>
                <p:cNvSpPr/>
                <p:nvPr/>
              </p:nvSpPr>
              <p:spPr>
                <a:xfrm>
                  <a:off x="17616730" y="1126022"/>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6" name="Freeform 106"/>
                <p:cNvSpPr/>
                <p:nvPr/>
              </p:nvSpPr>
              <p:spPr>
                <a:xfrm>
                  <a:off x="17982669" y="1141687"/>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7" name="Freeform 107"/>
                <p:cNvSpPr/>
                <p:nvPr/>
              </p:nvSpPr>
              <p:spPr>
                <a:xfrm>
                  <a:off x="16518913" y="1126022"/>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8" name="Freeform 108"/>
                <p:cNvSpPr/>
                <p:nvPr/>
              </p:nvSpPr>
              <p:spPr>
                <a:xfrm>
                  <a:off x="18348608" y="1151100"/>
                  <a:ext cx="264339" cy="264339"/>
                </a:xfrm>
                <a:custGeom>
                  <a:avLst/>
                  <a:gdLst/>
                  <a:ahLst/>
                  <a:cxnLst/>
                  <a:rect l="l" t="t" r="r" b="b"/>
                  <a:pathLst>
                    <a:path w="264339" h="264339">
                      <a:moveTo>
                        <a:pt x="0" y="0"/>
                      </a:moveTo>
                      <a:lnTo>
                        <a:pt x="264340" y="0"/>
                      </a:lnTo>
                      <a:lnTo>
                        <a:pt x="264340"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9" name="Freeform 109"/>
                <p:cNvSpPr/>
                <p:nvPr/>
              </p:nvSpPr>
              <p:spPr>
                <a:xfrm>
                  <a:off x="22378525" y="1141687"/>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0" name="Freeform 110"/>
                <p:cNvSpPr/>
                <p:nvPr/>
              </p:nvSpPr>
              <p:spPr>
                <a:xfrm>
                  <a:off x="20182890" y="1141687"/>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1" name="Freeform 111"/>
                <p:cNvSpPr/>
                <p:nvPr/>
              </p:nvSpPr>
              <p:spPr>
                <a:xfrm>
                  <a:off x="20548829" y="1157352"/>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2" name="Freeform 112"/>
                <p:cNvSpPr/>
                <p:nvPr/>
              </p:nvSpPr>
              <p:spPr>
                <a:xfrm>
                  <a:off x="20914768" y="1151100"/>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3" name="Freeform 113"/>
                <p:cNvSpPr/>
                <p:nvPr/>
              </p:nvSpPr>
              <p:spPr>
                <a:xfrm>
                  <a:off x="21280707" y="1157352"/>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4" name="Freeform 114"/>
                <p:cNvSpPr/>
                <p:nvPr/>
              </p:nvSpPr>
              <p:spPr>
                <a:xfrm>
                  <a:off x="18719133" y="1141687"/>
                  <a:ext cx="264339" cy="264339"/>
                </a:xfrm>
                <a:custGeom>
                  <a:avLst/>
                  <a:gdLst/>
                  <a:ahLst/>
                  <a:cxnLst/>
                  <a:rect l="l" t="t" r="r" b="b"/>
                  <a:pathLst>
                    <a:path w="264339" h="264339">
                      <a:moveTo>
                        <a:pt x="0" y="0"/>
                      </a:moveTo>
                      <a:lnTo>
                        <a:pt x="264340" y="0"/>
                      </a:lnTo>
                      <a:lnTo>
                        <a:pt x="264340" y="264339"/>
                      </a:lnTo>
                      <a:lnTo>
                        <a:pt x="0" y="2643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5" name="Freeform 115"/>
                <p:cNvSpPr/>
                <p:nvPr/>
              </p:nvSpPr>
              <p:spPr>
                <a:xfrm>
                  <a:off x="19451012" y="1149520"/>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6" name="Freeform 116"/>
                <p:cNvSpPr/>
                <p:nvPr/>
              </p:nvSpPr>
              <p:spPr>
                <a:xfrm>
                  <a:off x="19816951" y="1141687"/>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7" name="Freeform 117"/>
                <p:cNvSpPr/>
                <p:nvPr/>
              </p:nvSpPr>
              <p:spPr>
                <a:xfrm>
                  <a:off x="19085073" y="1141687"/>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8" name="Freeform 118"/>
                <p:cNvSpPr/>
                <p:nvPr/>
              </p:nvSpPr>
              <p:spPr>
                <a:xfrm>
                  <a:off x="22012586" y="1141687"/>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9" name="Freeform 119"/>
                <p:cNvSpPr/>
                <p:nvPr/>
              </p:nvSpPr>
              <p:spPr>
                <a:xfrm>
                  <a:off x="21646646" y="1157352"/>
                  <a:ext cx="264339" cy="264339"/>
                </a:xfrm>
                <a:custGeom>
                  <a:avLst/>
                  <a:gdLst/>
                  <a:ahLst/>
                  <a:cxnLst/>
                  <a:rect l="l" t="t" r="r" b="b"/>
                  <a:pathLst>
                    <a:path w="264339" h="264339">
                      <a:moveTo>
                        <a:pt x="0" y="0"/>
                      </a:moveTo>
                      <a:lnTo>
                        <a:pt x="264340" y="0"/>
                      </a:lnTo>
                      <a:lnTo>
                        <a:pt x="264340"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0" name="Freeform 120"/>
                <p:cNvSpPr/>
                <p:nvPr/>
              </p:nvSpPr>
              <p:spPr>
                <a:xfrm>
                  <a:off x="22744464" y="1135337"/>
                  <a:ext cx="264339" cy="264339"/>
                </a:xfrm>
                <a:custGeom>
                  <a:avLst/>
                  <a:gdLst/>
                  <a:ahLst/>
                  <a:cxnLst/>
                  <a:rect l="l" t="t" r="r" b="b"/>
                  <a:pathLst>
                    <a:path w="264339" h="264339">
                      <a:moveTo>
                        <a:pt x="0" y="0"/>
                      </a:moveTo>
                      <a:lnTo>
                        <a:pt x="264339" y="0"/>
                      </a:lnTo>
                      <a:lnTo>
                        <a:pt x="264339" y="264339"/>
                      </a:lnTo>
                      <a:lnTo>
                        <a:pt x="0" y="264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0D7D9"/>
        </a:solidFill>
        <a:effectLst/>
      </p:bgPr>
    </p:bg>
    <p:spTree>
      <p:nvGrpSpPr>
        <p:cNvPr id="1" name=""/>
        <p:cNvGrpSpPr/>
        <p:nvPr/>
      </p:nvGrpSpPr>
      <p:grpSpPr>
        <a:xfrm>
          <a:off x="0" y="0"/>
          <a:ext cx="0" cy="0"/>
          <a:chOff x="0" y="0"/>
          <a:chExt cx="0" cy="0"/>
        </a:xfrm>
      </p:grpSpPr>
      <p:sp>
        <p:nvSpPr>
          <p:cNvPr id="2" name="Freeform 2"/>
          <p:cNvSpPr/>
          <p:nvPr/>
        </p:nvSpPr>
        <p:spPr>
          <a:xfrm rot="-2700000">
            <a:off x="15478544" y="-1101260"/>
            <a:ext cx="4209775" cy="4074702"/>
          </a:xfrm>
          <a:custGeom>
            <a:avLst/>
            <a:gdLst/>
            <a:ahLst/>
            <a:cxnLst/>
            <a:rect l="l" t="t" r="r" b="b"/>
            <a:pathLst>
              <a:path w="4209775" h="4074702">
                <a:moveTo>
                  <a:pt x="0" y="0"/>
                </a:moveTo>
                <a:lnTo>
                  <a:pt x="4209775" y="0"/>
                </a:lnTo>
                <a:lnTo>
                  <a:pt x="4209775" y="4074702"/>
                </a:lnTo>
                <a:lnTo>
                  <a:pt x="0" y="4074702"/>
                </a:lnTo>
                <a:lnTo>
                  <a:pt x="0" y="0"/>
                </a:lnTo>
                <a:close/>
              </a:path>
            </a:pathLst>
          </a:custGeom>
          <a:blipFill>
            <a:blip r:embed="rId3"/>
            <a:stretch>
              <a:fillRect l="-32343" t="-90472" r="-30903" b="-62515"/>
            </a:stretch>
          </a:blipFill>
        </p:spPr>
      </p:sp>
      <p:sp>
        <p:nvSpPr>
          <p:cNvPr id="3" name="Freeform 3"/>
          <p:cNvSpPr/>
          <p:nvPr/>
        </p:nvSpPr>
        <p:spPr>
          <a:xfrm>
            <a:off x="289017" y="289017"/>
            <a:ext cx="739683" cy="739683"/>
          </a:xfrm>
          <a:custGeom>
            <a:avLst/>
            <a:gdLst/>
            <a:ahLst/>
            <a:cxnLst/>
            <a:rect l="l" t="t" r="r" b="b"/>
            <a:pathLst>
              <a:path w="739683" h="739683">
                <a:moveTo>
                  <a:pt x="0" y="0"/>
                </a:moveTo>
                <a:lnTo>
                  <a:pt x="739683" y="0"/>
                </a:lnTo>
                <a:lnTo>
                  <a:pt x="739683" y="739683"/>
                </a:lnTo>
                <a:lnTo>
                  <a:pt x="0" y="739683"/>
                </a:lnTo>
                <a:lnTo>
                  <a:pt x="0" y="0"/>
                </a:lnTo>
                <a:close/>
              </a:path>
            </a:pathLst>
          </a:custGeom>
          <a:blipFill>
            <a:blip r:embed="rId4"/>
            <a:stretch>
              <a:fillRect/>
            </a:stretch>
          </a:blipFill>
        </p:spPr>
      </p:sp>
      <p:sp>
        <p:nvSpPr>
          <p:cNvPr id="4" name="Freeform 4"/>
          <p:cNvSpPr/>
          <p:nvPr/>
        </p:nvSpPr>
        <p:spPr>
          <a:xfrm>
            <a:off x="9491588" y="3567575"/>
            <a:ext cx="3866815" cy="5636688"/>
          </a:xfrm>
          <a:custGeom>
            <a:avLst/>
            <a:gdLst/>
            <a:ahLst/>
            <a:cxnLst/>
            <a:rect l="l" t="t" r="r" b="b"/>
            <a:pathLst>
              <a:path w="3866815" h="5636688">
                <a:moveTo>
                  <a:pt x="0" y="0"/>
                </a:moveTo>
                <a:lnTo>
                  <a:pt x="3866815" y="0"/>
                </a:lnTo>
                <a:lnTo>
                  <a:pt x="3866815" y="5636688"/>
                </a:lnTo>
                <a:lnTo>
                  <a:pt x="0" y="5636688"/>
                </a:lnTo>
                <a:lnTo>
                  <a:pt x="0" y="0"/>
                </a:lnTo>
                <a:close/>
              </a:path>
            </a:pathLst>
          </a:custGeom>
          <a:blipFill>
            <a:blip r:embed="rId5"/>
            <a:stretch>
              <a:fillRect t="-3001"/>
            </a:stretch>
          </a:blipFill>
        </p:spPr>
      </p:sp>
      <p:sp>
        <p:nvSpPr>
          <p:cNvPr id="5" name="TextBox 5"/>
          <p:cNvSpPr txBox="1"/>
          <p:nvPr/>
        </p:nvSpPr>
        <p:spPr>
          <a:xfrm>
            <a:off x="1142447" y="2352716"/>
            <a:ext cx="11583437" cy="701609"/>
          </a:xfrm>
          <a:prstGeom prst="rect">
            <a:avLst/>
          </a:prstGeom>
        </p:spPr>
        <p:txBody>
          <a:bodyPr lIns="0" tIns="0" rIns="0" bIns="0" rtlCol="0" anchor="t">
            <a:spAutoFit/>
          </a:bodyPr>
          <a:lstStyle/>
          <a:p>
            <a:pPr>
              <a:lnSpc>
                <a:spcPts val="2800"/>
              </a:lnSpc>
              <a:spcBef>
                <a:spcPct val="0"/>
              </a:spcBef>
            </a:pPr>
            <a:r>
              <a:rPr lang="en-US" sz="2000" dirty="0">
                <a:solidFill>
                  <a:srgbClr val="0A4247"/>
                </a:solidFill>
                <a:latin typeface="HK Grotesk Bold"/>
              </a:rPr>
              <a:t>Proteins can be described in terms of four levels of structure: primary, secondary, tertiary, and quaternary. These levels of structure are referred to as 1D, 2D, 3D, and 4D, respectively.</a:t>
            </a:r>
          </a:p>
        </p:txBody>
      </p:sp>
      <p:sp>
        <p:nvSpPr>
          <p:cNvPr id="6" name="TextBox 6"/>
          <p:cNvSpPr txBox="1"/>
          <p:nvPr/>
        </p:nvSpPr>
        <p:spPr>
          <a:xfrm>
            <a:off x="1028700" y="1047750"/>
            <a:ext cx="11697184" cy="1525946"/>
          </a:xfrm>
          <a:prstGeom prst="rect">
            <a:avLst/>
          </a:prstGeom>
        </p:spPr>
        <p:txBody>
          <a:bodyPr lIns="0" tIns="0" rIns="0" bIns="0" rtlCol="0" anchor="t">
            <a:spAutoFit/>
          </a:bodyPr>
          <a:lstStyle/>
          <a:p>
            <a:pPr>
              <a:lnSpc>
                <a:spcPts val="12284"/>
              </a:lnSpc>
            </a:pPr>
            <a:r>
              <a:rPr lang="en-US" sz="10410">
                <a:solidFill>
                  <a:srgbClr val="0A4247"/>
                </a:solidFill>
                <a:latin typeface="HK Grotesk Bold"/>
              </a:rPr>
              <a:t>Protein Structure</a:t>
            </a:r>
          </a:p>
        </p:txBody>
      </p:sp>
      <p:sp>
        <p:nvSpPr>
          <p:cNvPr id="7" name="TextBox 7"/>
          <p:cNvSpPr txBox="1"/>
          <p:nvPr/>
        </p:nvSpPr>
        <p:spPr>
          <a:xfrm>
            <a:off x="17259300" y="9258300"/>
            <a:ext cx="510945" cy="444669"/>
          </a:xfrm>
          <a:prstGeom prst="rect">
            <a:avLst/>
          </a:prstGeom>
        </p:spPr>
        <p:txBody>
          <a:bodyPr lIns="0" tIns="0" rIns="0" bIns="0" rtlCol="0" anchor="t">
            <a:spAutoFit/>
          </a:bodyPr>
          <a:lstStyle/>
          <a:p>
            <a:pPr marL="0" lvl="0" indent="0" algn="l">
              <a:lnSpc>
                <a:spcPts val="3449"/>
              </a:lnSpc>
              <a:spcBef>
                <a:spcPct val="0"/>
              </a:spcBef>
            </a:pPr>
            <a:r>
              <a:rPr lang="en-US" sz="2923">
                <a:solidFill>
                  <a:srgbClr val="0A4247">
                    <a:alpha val="36863"/>
                  </a:srgbClr>
                </a:solidFill>
                <a:latin typeface="HK Grotesk Bold"/>
              </a:rPr>
              <a:t>04</a:t>
            </a:r>
          </a:p>
        </p:txBody>
      </p:sp>
      <p:grpSp>
        <p:nvGrpSpPr>
          <p:cNvPr id="8" name="Group 8"/>
          <p:cNvGrpSpPr/>
          <p:nvPr/>
        </p:nvGrpSpPr>
        <p:grpSpPr>
          <a:xfrm>
            <a:off x="4155632" y="3540556"/>
            <a:ext cx="4240263" cy="5663707"/>
            <a:chOff x="0" y="0"/>
            <a:chExt cx="5653684" cy="7551609"/>
          </a:xfrm>
        </p:grpSpPr>
        <p:grpSp>
          <p:nvGrpSpPr>
            <p:cNvPr id="9" name="Group 9"/>
            <p:cNvGrpSpPr/>
            <p:nvPr/>
          </p:nvGrpSpPr>
          <p:grpSpPr>
            <a:xfrm>
              <a:off x="0" y="0"/>
              <a:ext cx="2651985" cy="3605210"/>
              <a:chOff x="0" y="0"/>
              <a:chExt cx="978807" cy="1330628"/>
            </a:xfrm>
          </p:grpSpPr>
          <p:sp>
            <p:nvSpPr>
              <p:cNvPr id="10" name="Freeform 10"/>
              <p:cNvSpPr/>
              <p:nvPr/>
            </p:nvSpPr>
            <p:spPr>
              <a:xfrm>
                <a:off x="0" y="0"/>
                <a:ext cx="978807" cy="1330628"/>
              </a:xfrm>
              <a:custGeom>
                <a:avLst/>
                <a:gdLst/>
                <a:ahLst/>
                <a:cxnLst/>
                <a:rect l="l" t="t" r="r" b="b"/>
                <a:pathLst>
                  <a:path w="978807" h="1330628">
                    <a:moveTo>
                      <a:pt x="0" y="0"/>
                    </a:moveTo>
                    <a:lnTo>
                      <a:pt x="978807" y="0"/>
                    </a:lnTo>
                    <a:lnTo>
                      <a:pt x="978807" y="1330628"/>
                    </a:lnTo>
                    <a:lnTo>
                      <a:pt x="0" y="1330628"/>
                    </a:lnTo>
                    <a:close/>
                  </a:path>
                </a:pathLst>
              </a:custGeom>
              <a:solidFill>
                <a:srgbClr val="FFFFFF">
                  <a:alpha val="44706"/>
                </a:srgbClr>
              </a:solidFill>
            </p:spPr>
          </p:sp>
          <p:sp>
            <p:nvSpPr>
              <p:cNvPr id="11" name="TextBox 11"/>
              <p:cNvSpPr txBox="1"/>
              <p:nvPr/>
            </p:nvSpPr>
            <p:spPr>
              <a:xfrm>
                <a:off x="0" y="-47625"/>
                <a:ext cx="978807" cy="1378253"/>
              </a:xfrm>
              <a:prstGeom prst="rect">
                <a:avLst/>
              </a:prstGeom>
            </p:spPr>
            <p:txBody>
              <a:bodyPr lIns="22090" tIns="22090" rIns="22090" bIns="22090" rtlCol="0" anchor="ctr"/>
              <a:lstStyle/>
              <a:p>
                <a:pPr algn="ctr">
                  <a:lnSpc>
                    <a:spcPts val="3738"/>
                  </a:lnSpc>
                </a:pPr>
                <a:endParaRPr/>
              </a:p>
            </p:txBody>
          </p:sp>
        </p:grpSp>
        <p:grpSp>
          <p:nvGrpSpPr>
            <p:cNvPr id="12" name="Group 12"/>
            <p:cNvGrpSpPr/>
            <p:nvPr/>
          </p:nvGrpSpPr>
          <p:grpSpPr>
            <a:xfrm>
              <a:off x="2964142" y="17008"/>
              <a:ext cx="2651985" cy="3605210"/>
              <a:chOff x="0" y="0"/>
              <a:chExt cx="978807" cy="1330628"/>
            </a:xfrm>
          </p:grpSpPr>
          <p:sp>
            <p:nvSpPr>
              <p:cNvPr id="13" name="Freeform 13"/>
              <p:cNvSpPr/>
              <p:nvPr/>
            </p:nvSpPr>
            <p:spPr>
              <a:xfrm>
                <a:off x="0" y="0"/>
                <a:ext cx="978807" cy="1330628"/>
              </a:xfrm>
              <a:custGeom>
                <a:avLst/>
                <a:gdLst/>
                <a:ahLst/>
                <a:cxnLst/>
                <a:rect l="l" t="t" r="r" b="b"/>
                <a:pathLst>
                  <a:path w="978807" h="1330628">
                    <a:moveTo>
                      <a:pt x="0" y="0"/>
                    </a:moveTo>
                    <a:lnTo>
                      <a:pt x="978807" y="0"/>
                    </a:lnTo>
                    <a:lnTo>
                      <a:pt x="978807" y="1330628"/>
                    </a:lnTo>
                    <a:lnTo>
                      <a:pt x="0" y="1330628"/>
                    </a:lnTo>
                    <a:close/>
                  </a:path>
                </a:pathLst>
              </a:custGeom>
              <a:solidFill>
                <a:srgbClr val="FFFFFF">
                  <a:alpha val="44706"/>
                </a:srgbClr>
              </a:solidFill>
            </p:spPr>
          </p:sp>
          <p:sp>
            <p:nvSpPr>
              <p:cNvPr id="14" name="TextBox 14"/>
              <p:cNvSpPr txBox="1"/>
              <p:nvPr/>
            </p:nvSpPr>
            <p:spPr>
              <a:xfrm>
                <a:off x="0" y="-47625"/>
                <a:ext cx="978807" cy="1378253"/>
              </a:xfrm>
              <a:prstGeom prst="rect">
                <a:avLst/>
              </a:prstGeom>
            </p:spPr>
            <p:txBody>
              <a:bodyPr lIns="22090" tIns="22090" rIns="22090" bIns="22090" rtlCol="0" anchor="ctr"/>
              <a:lstStyle/>
              <a:p>
                <a:pPr algn="ctr">
                  <a:lnSpc>
                    <a:spcPts val="3738"/>
                  </a:lnSpc>
                </a:pPr>
                <a:endParaRPr/>
              </a:p>
            </p:txBody>
          </p:sp>
        </p:grpSp>
        <p:sp>
          <p:nvSpPr>
            <p:cNvPr id="15" name="TextBox 15"/>
            <p:cNvSpPr txBox="1"/>
            <p:nvPr/>
          </p:nvSpPr>
          <p:spPr>
            <a:xfrm>
              <a:off x="243506" y="530014"/>
              <a:ext cx="2164973" cy="2687109"/>
            </a:xfrm>
            <a:prstGeom prst="rect">
              <a:avLst/>
            </a:prstGeom>
          </p:spPr>
          <p:txBody>
            <a:bodyPr lIns="0" tIns="0" rIns="0" bIns="0" rtlCol="0" anchor="t">
              <a:spAutoFit/>
            </a:bodyPr>
            <a:lstStyle/>
            <a:p>
              <a:pPr>
                <a:lnSpc>
                  <a:spcPts val="1348"/>
                </a:lnSpc>
              </a:pPr>
              <a:r>
                <a:rPr lang="en-US" sz="963" dirty="0">
                  <a:solidFill>
                    <a:srgbClr val="0A4247"/>
                  </a:solidFill>
                  <a:latin typeface="HK Grotesk Bold"/>
                </a:rPr>
                <a:t>Description: </a:t>
              </a:r>
              <a:r>
                <a:rPr lang="en-US" sz="963" dirty="0">
                  <a:solidFill>
                    <a:srgbClr val="0A4247"/>
                  </a:solidFill>
                  <a:latin typeface="HK Grotesk"/>
                </a:rPr>
                <a:t>Primary structure refers to the linear sequence of amino acids that make up the protein.</a:t>
              </a:r>
            </a:p>
            <a:p>
              <a:pPr>
                <a:lnSpc>
                  <a:spcPts val="1348"/>
                </a:lnSpc>
              </a:pPr>
              <a:endParaRPr lang="en-US" sz="963" dirty="0">
                <a:solidFill>
                  <a:srgbClr val="0A4247"/>
                </a:solidFill>
                <a:latin typeface="HK Grotesk"/>
              </a:endParaRPr>
            </a:p>
            <a:p>
              <a:pPr>
                <a:lnSpc>
                  <a:spcPts val="1348"/>
                </a:lnSpc>
              </a:pPr>
              <a:r>
                <a:rPr lang="en-US" sz="963" dirty="0">
                  <a:solidFill>
                    <a:srgbClr val="0A4247"/>
                  </a:solidFill>
                  <a:latin typeface="HK Grotesk Bold"/>
                </a:rPr>
                <a:t>Importance: </a:t>
              </a:r>
              <a:r>
                <a:rPr lang="en-US" sz="963" dirty="0">
                  <a:solidFill>
                    <a:srgbClr val="0A4247"/>
                  </a:solidFill>
                  <a:latin typeface="HK Grotesk"/>
                </a:rPr>
                <a:t>Sequence determines the protein’s type and function. Even a small change in the sequence can significantly affect the protein’s properties.</a:t>
              </a:r>
            </a:p>
            <a:p>
              <a:pPr>
                <a:lnSpc>
                  <a:spcPts val="1348"/>
                </a:lnSpc>
                <a:spcBef>
                  <a:spcPct val="0"/>
                </a:spcBef>
              </a:pPr>
              <a:endParaRPr lang="en-US" sz="963" dirty="0">
                <a:solidFill>
                  <a:srgbClr val="0A4247"/>
                </a:solidFill>
                <a:latin typeface="HK Grotesk"/>
              </a:endParaRPr>
            </a:p>
          </p:txBody>
        </p:sp>
        <p:sp>
          <p:nvSpPr>
            <p:cNvPr id="16" name="TextBox 16"/>
            <p:cNvSpPr txBox="1"/>
            <p:nvPr/>
          </p:nvSpPr>
          <p:spPr>
            <a:xfrm>
              <a:off x="0" y="184767"/>
              <a:ext cx="2651985" cy="284092"/>
            </a:xfrm>
            <a:prstGeom prst="rect">
              <a:avLst/>
            </a:prstGeom>
          </p:spPr>
          <p:txBody>
            <a:bodyPr lIns="0" tIns="0" rIns="0" bIns="0" rtlCol="0" anchor="t">
              <a:spAutoFit/>
            </a:bodyPr>
            <a:lstStyle/>
            <a:p>
              <a:pPr algn="ctr">
                <a:lnSpc>
                  <a:spcPts val="1798"/>
                </a:lnSpc>
                <a:spcBef>
                  <a:spcPct val="0"/>
                </a:spcBef>
              </a:pPr>
              <a:r>
                <a:rPr lang="en-US" sz="1284">
                  <a:solidFill>
                    <a:srgbClr val="0A4247"/>
                  </a:solidFill>
                  <a:latin typeface="HK Grotesk Bold"/>
                </a:rPr>
                <a:t>Primary Structure (1D)</a:t>
              </a:r>
            </a:p>
          </p:txBody>
        </p:sp>
        <p:sp>
          <p:nvSpPr>
            <p:cNvPr id="17" name="TextBox 17"/>
            <p:cNvSpPr txBox="1"/>
            <p:nvPr/>
          </p:nvSpPr>
          <p:spPr>
            <a:xfrm>
              <a:off x="2924083" y="184767"/>
              <a:ext cx="2651985" cy="284092"/>
            </a:xfrm>
            <a:prstGeom prst="rect">
              <a:avLst/>
            </a:prstGeom>
          </p:spPr>
          <p:txBody>
            <a:bodyPr lIns="0" tIns="0" rIns="0" bIns="0" rtlCol="0" anchor="t">
              <a:spAutoFit/>
            </a:bodyPr>
            <a:lstStyle/>
            <a:p>
              <a:pPr algn="ctr">
                <a:lnSpc>
                  <a:spcPts val="1798"/>
                </a:lnSpc>
                <a:spcBef>
                  <a:spcPct val="0"/>
                </a:spcBef>
              </a:pPr>
              <a:r>
                <a:rPr lang="en-US" sz="1284">
                  <a:solidFill>
                    <a:srgbClr val="0A4247"/>
                  </a:solidFill>
                  <a:latin typeface="HK Grotesk Bold"/>
                </a:rPr>
                <a:t>Secondary Structure (2D)</a:t>
              </a:r>
            </a:p>
          </p:txBody>
        </p:sp>
        <p:sp>
          <p:nvSpPr>
            <p:cNvPr id="18" name="TextBox 18"/>
            <p:cNvSpPr txBox="1"/>
            <p:nvPr/>
          </p:nvSpPr>
          <p:spPr>
            <a:xfrm>
              <a:off x="3207648" y="530014"/>
              <a:ext cx="2164973" cy="2238582"/>
            </a:xfrm>
            <a:prstGeom prst="rect">
              <a:avLst/>
            </a:prstGeom>
          </p:spPr>
          <p:txBody>
            <a:bodyPr lIns="0" tIns="0" rIns="0" bIns="0" rtlCol="0" anchor="t">
              <a:spAutoFit/>
            </a:bodyPr>
            <a:lstStyle/>
            <a:p>
              <a:pPr>
                <a:lnSpc>
                  <a:spcPts val="1348"/>
                </a:lnSpc>
              </a:pPr>
              <a:r>
                <a:rPr lang="en-US" sz="963">
                  <a:solidFill>
                    <a:srgbClr val="0A4247"/>
                  </a:solidFill>
                  <a:latin typeface="HK Grotesk Bold"/>
                </a:rPr>
                <a:t>Description:</a:t>
              </a:r>
              <a:r>
                <a:rPr lang="en-US" sz="963">
                  <a:solidFill>
                    <a:srgbClr val="0A4247"/>
                  </a:solidFill>
                  <a:latin typeface="HK Grotesk"/>
                </a:rPr>
                <a:t> Folding amino acid chain into regular, repeating structures stabilized by hydrogen bonds.</a:t>
              </a:r>
            </a:p>
            <a:p>
              <a:pPr>
                <a:lnSpc>
                  <a:spcPts val="1348"/>
                </a:lnSpc>
              </a:pPr>
              <a:r>
                <a:rPr lang="en-US" sz="963">
                  <a:solidFill>
                    <a:srgbClr val="0A4247"/>
                  </a:solidFill>
                  <a:latin typeface="HK Grotesk"/>
                </a:rPr>
                <a:t> </a:t>
              </a:r>
            </a:p>
            <a:p>
              <a:pPr>
                <a:lnSpc>
                  <a:spcPts val="1348"/>
                </a:lnSpc>
              </a:pPr>
              <a:r>
                <a:rPr lang="en-US" sz="963">
                  <a:solidFill>
                    <a:srgbClr val="0A4247"/>
                  </a:solidFill>
                  <a:latin typeface="HK Grotesk Bold"/>
                </a:rPr>
                <a:t>Importance: </a:t>
              </a:r>
              <a:r>
                <a:rPr lang="en-US" sz="963">
                  <a:solidFill>
                    <a:srgbClr val="0A4247"/>
                  </a:solidFill>
                  <a:latin typeface="HK Grotesk"/>
                </a:rPr>
                <a:t>Structures provide a level of organization and stability within the protein. </a:t>
              </a:r>
            </a:p>
            <a:p>
              <a:pPr>
                <a:lnSpc>
                  <a:spcPts val="1348"/>
                </a:lnSpc>
                <a:spcBef>
                  <a:spcPct val="0"/>
                </a:spcBef>
              </a:pPr>
              <a:endParaRPr lang="en-US" sz="963">
                <a:solidFill>
                  <a:srgbClr val="0A4247"/>
                </a:solidFill>
                <a:latin typeface="HK Grotesk"/>
              </a:endParaRPr>
            </a:p>
          </p:txBody>
        </p:sp>
        <p:grpSp>
          <p:nvGrpSpPr>
            <p:cNvPr id="19" name="Group 19"/>
            <p:cNvGrpSpPr/>
            <p:nvPr/>
          </p:nvGrpSpPr>
          <p:grpSpPr>
            <a:xfrm>
              <a:off x="2964644" y="3946399"/>
              <a:ext cx="2651985" cy="3605210"/>
              <a:chOff x="0" y="0"/>
              <a:chExt cx="978807" cy="1330628"/>
            </a:xfrm>
          </p:grpSpPr>
          <p:sp>
            <p:nvSpPr>
              <p:cNvPr id="20" name="Freeform 20"/>
              <p:cNvSpPr/>
              <p:nvPr/>
            </p:nvSpPr>
            <p:spPr>
              <a:xfrm>
                <a:off x="0" y="0"/>
                <a:ext cx="978807" cy="1330628"/>
              </a:xfrm>
              <a:custGeom>
                <a:avLst/>
                <a:gdLst/>
                <a:ahLst/>
                <a:cxnLst/>
                <a:rect l="l" t="t" r="r" b="b"/>
                <a:pathLst>
                  <a:path w="978807" h="1330628">
                    <a:moveTo>
                      <a:pt x="0" y="0"/>
                    </a:moveTo>
                    <a:lnTo>
                      <a:pt x="978807" y="0"/>
                    </a:lnTo>
                    <a:lnTo>
                      <a:pt x="978807" y="1330628"/>
                    </a:lnTo>
                    <a:lnTo>
                      <a:pt x="0" y="1330628"/>
                    </a:lnTo>
                    <a:close/>
                  </a:path>
                </a:pathLst>
              </a:custGeom>
              <a:solidFill>
                <a:srgbClr val="FFFFFF">
                  <a:alpha val="44706"/>
                </a:srgbClr>
              </a:solidFill>
            </p:spPr>
          </p:sp>
          <p:sp>
            <p:nvSpPr>
              <p:cNvPr id="21" name="TextBox 21"/>
              <p:cNvSpPr txBox="1"/>
              <p:nvPr/>
            </p:nvSpPr>
            <p:spPr>
              <a:xfrm>
                <a:off x="0" y="-47625"/>
                <a:ext cx="978807" cy="1378253"/>
              </a:xfrm>
              <a:prstGeom prst="rect">
                <a:avLst/>
              </a:prstGeom>
            </p:spPr>
            <p:txBody>
              <a:bodyPr lIns="22090" tIns="22090" rIns="22090" bIns="22090" rtlCol="0" anchor="ctr"/>
              <a:lstStyle/>
              <a:p>
                <a:pPr algn="ctr">
                  <a:lnSpc>
                    <a:spcPts val="3738"/>
                  </a:lnSpc>
                </a:pPr>
                <a:endParaRPr/>
              </a:p>
            </p:txBody>
          </p:sp>
        </p:grpSp>
        <p:grpSp>
          <p:nvGrpSpPr>
            <p:cNvPr id="22" name="Group 22"/>
            <p:cNvGrpSpPr/>
            <p:nvPr/>
          </p:nvGrpSpPr>
          <p:grpSpPr>
            <a:xfrm>
              <a:off x="0" y="3946399"/>
              <a:ext cx="2651985" cy="3605210"/>
              <a:chOff x="0" y="0"/>
              <a:chExt cx="978807" cy="1330628"/>
            </a:xfrm>
          </p:grpSpPr>
          <p:sp>
            <p:nvSpPr>
              <p:cNvPr id="23" name="Freeform 23"/>
              <p:cNvSpPr/>
              <p:nvPr/>
            </p:nvSpPr>
            <p:spPr>
              <a:xfrm>
                <a:off x="0" y="0"/>
                <a:ext cx="978807" cy="1330628"/>
              </a:xfrm>
              <a:custGeom>
                <a:avLst/>
                <a:gdLst/>
                <a:ahLst/>
                <a:cxnLst/>
                <a:rect l="l" t="t" r="r" b="b"/>
                <a:pathLst>
                  <a:path w="978807" h="1330628">
                    <a:moveTo>
                      <a:pt x="0" y="0"/>
                    </a:moveTo>
                    <a:lnTo>
                      <a:pt x="978807" y="0"/>
                    </a:lnTo>
                    <a:lnTo>
                      <a:pt x="978807" y="1330628"/>
                    </a:lnTo>
                    <a:lnTo>
                      <a:pt x="0" y="1330628"/>
                    </a:lnTo>
                    <a:close/>
                  </a:path>
                </a:pathLst>
              </a:custGeom>
              <a:solidFill>
                <a:srgbClr val="FFFFFF">
                  <a:alpha val="44706"/>
                </a:srgbClr>
              </a:solidFill>
            </p:spPr>
          </p:sp>
          <p:sp>
            <p:nvSpPr>
              <p:cNvPr id="24" name="TextBox 24"/>
              <p:cNvSpPr txBox="1"/>
              <p:nvPr/>
            </p:nvSpPr>
            <p:spPr>
              <a:xfrm>
                <a:off x="0" y="-47625"/>
                <a:ext cx="978807" cy="1378253"/>
              </a:xfrm>
              <a:prstGeom prst="rect">
                <a:avLst/>
              </a:prstGeom>
            </p:spPr>
            <p:txBody>
              <a:bodyPr lIns="22090" tIns="22090" rIns="22090" bIns="22090" rtlCol="0" anchor="ctr"/>
              <a:lstStyle/>
              <a:p>
                <a:pPr algn="ctr">
                  <a:lnSpc>
                    <a:spcPts val="3738"/>
                  </a:lnSpc>
                </a:pPr>
                <a:endParaRPr/>
              </a:p>
            </p:txBody>
          </p:sp>
        </p:grpSp>
        <p:sp>
          <p:nvSpPr>
            <p:cNvPr id="25" name="TextBox 25"/>
            <p:cNvSpPr txBox="1"/>
            <p:nvPr/>
          </p:nvSpPr>
          <p:spPr>
            <a:xfrm>
              <a:off x="0" y="4114158"/>
              <a:ext cx="2651985" cy="284092"/>
            </a:xfrm>
            <a:prstGeom prst="rect">
              <a:avLst/>
            </a:prstGeom>
          </p:spPr>
          <p:txBody>
            <a:bodyPr lIns="0" tIns="0" rIns="0" bIns="0" rtlCol="0" anchor="t">
              <a:spAutoFit/>
            </a:bodyPr>
            <a:lstStyle/>
            <a:p>
              <a:pPr algn="ctr">
                <a:lnSpc>
                  <a:spcPts val="1798"/>
                </a:lnSpc>
                <a:spcBef>
                  <a:spcPct val="0"/>
                </a:spcBef>
              </a:pPr>
              <a:r>
                <a:rPr lang="en-US" sz="1284">
                  <a:solidFill>
                    <a:srgbClr val="0A4247"/>
                  </a:solidFill>
                  <a:latin typeface="HK Grotesk Bold"/>
                </a:rPr>
                <a:t>Tertiary Structure (3D)</a:t>
              </a:r>
            </a:p>
          </p:txBody>
        </p:sp>
        <p:sp>
          <p:nvSpPr>
            <p:cNvPr id="26" name="TextBox 26"/>
            <p:cNvSpPr txBox="1"/>
            <p:nvPr/>
          </p:nvSpPr>
          <p:spPr>
            <a:xfrm>
              <a:off x="2964644" y="4114158"/>
              <a:ext cx="2689039" cy="284092"/>
            </a:xfrm>
            <a:prstGeom prst="rect">
              <a:avLst/>
            </a:prstGeom>
          </p:spPr>
          <p:txBody>
            <a:bodyPr lIns="0" tIns="0" rIns="0" bIns="0" rtlCol="0" anchor="t">
              <a:spAutoFit/>
            </a:bodyPr>
            <a:lstStyle/>
            <a:p>
              <a:pPr algn="ctr">
                <a:lnSpc>
                  <a:spcPts val="1798"/>
                </a:lnSpc>
                <a:spcBef>
                  <a:spcPct val="0"/>
                </a:spcBef>
              </a:pPr>
              <a:r>
                <a:rPr lang="en-US" sz="1284">
                  <a:solidFill>
                    <a:srgbClr val="0A4247"/>
                  </a:solidFill>
                  <a:latin typeface="HK Grotesk Bold"/>
                </a:rPr>
                <a:t>Quaternary Structure (4D)</a:t>
              </a:r>
            </a:p>
          </p:txBody>
        </p:sp>
        <p:sp>
          <p:nvSpPr>
            <p:cNvPr id="27" name="TextBox 27"/>
            <p:cNvSpPr txBox="1"/>
            <p:nvPr/>
          </p:nvSpPr>
          <p:spPr>
            <a:xfrm>
              <a:off x="243506" y="4503294"/>
              <a:ext cx="2164973" cy="2687109"/>
            </a:xfrm>
            <a:prstGeom prst="rect">
              <a:avLst/>
            </a:prstGeom>
          </p:spPr>
          <p:txBody>
            <a:bodyPr lIns="0" tIns="0" rIns="0" bIns="0" rtlCol="0" anchor="t">
              <a:spAutoFit/>
            </a:bodyPr>
            <a:lstStyle/>
            <a:p>
              <a:pPr>
                <a:lnSpc>
                  <a:spcPts val="1348"/>
                </a:lnSpc>
              </a:pPr>
              <a:r>
                <a:rPr lang="en-US" sz="963">
                  <a:solidFill>
                    <a:srgbClr val="0A4247"/>
                  </a:solidFill>
                  <a:latin typeface="HK Grotesk Bold"/>
                </a:rPr>
                <a:t>Description: </a:t>
              </a:r>
              <a:r>
                <a:rPr lang="en-US" sz="963">
                  <a:solidFill>
                    <a:srgbClr val="0A4247"/>
                  </a:solidFill>
                  <a:latin typeface="HK Grotesk"/>
                </a:rPr>
                <a:t>Folding and arrangement of the secondary structural elements, stabilized by various types of bonds and interactions.</a:t>
              </a:r>
            </a:p>
            <a:p>
              <a:pPr>
                <a:lnSpc>
                  <a:spcPts val="1348"/>
                </a:lnSpc>
              </a:pPr>
              <a:endParaRPr lang="en-US" sz="963">
                <a:solidFill>
                  <a:srgbClr val="0A4247"/>
                </a:solidFill>
                <a:latin typeface="HK Grotesk"/>
              </a:endParaRPr>
            </a:p>
            <a:p>
              <a:pPr>
                <a:lnSpc>
                  <a:spcPts val="1348"/>
                </a:lnSpc>
              </a:pPr>
              <a:r>
                <a:rPr lang="en-US" sz="963">
                  <a:solidFill>
                    <a:srgbClr val="0A4247"/>
                  </a:solidFill>
                  <a:latin typeface="HK Grotesk Bold"/>
                </a:rPr>
                <a:t>Importance: </a:t>
              </a:r>
              <a:r>
                <a:rPr lang="en-US" sz="963">
                  <a:solidFill>
                    <a:srgbClr val="0A4247"/>
                  </a:solidFill>
                  <a:latin typeface="HK Grotesk"/>
                </a:rPr>
                <a:t>Vital for the protein's function, as it positions the protein’s in specific orientations that are necessary for activity.</a:t>
              </a:r>
            </a:p>
            <a:p>
              <a:pPr>
                <a:lnSpc>
                  <a:spcPts val="1348"/>
                </a:lnSpc>
                <a:spcBef>
                  <a:spcPct val="0"/>
                </a:spcBef>
              </a:pPr>
              <a:endParaRPr lang="en-US" sz="963">
                <a:solidFill>
                  <a:srgbClr val="0A4247"/>
                </a:solidFill>
                <a:latin typeface="HK Grotesk"/>
              </a:endParaRPr>
            </a:p>
          </p:txBody>
        </p:sp>
        <p:sp>
          <p:nvSpPr>
            <p:cNvPr id="28" name="TextBox 28"/>
            <p:cNvSpPr txBox="1"/>
            <p:nvPr/>
          </p:nvSpPr>
          <p:spPr>
            <a:xfrm>
              <a:off x="3208150" y="4503294"/>
              <a:ext cx="2164973" cy="2462846"/>
            </a:xfrm>
            <a:prstGeom prst="rect">
              <a:avLst/>
            </a:prstGeom>
          </p:spPr>
          <p:txBody>
            <a:bodyPr lIns="0" tIns="0" rIns="0" bIns="0" rtlCol="0" anchor="t">
              <a:spAutoFit/>
            </a:bodyPr>
            <a:lstStyle/>
            <a:p>
              <a:pPr>
                <a:lnSpc>
                  <a:spcPts val="1348"/>
                </a:lnSpc>
              </a:pPr>
              <a:r>
                <a:rPr lang="en-US" sz="963" dirty="0">
                  <a:solidFill>
                    <a:srgbClr val="0A4247"/>
                  </a:solidFill>
                  <a:latin typeface="HK Grotesk Bold"/>
                </a:rPr>
                <a:t>Description:</a:t>
              </a:r>
              <a:r>
                <a:rPr lang="en-US" sz="963" dirty="0">
                  <a:solidFill>
                    <a:srgbClr val="0A4247"/>
                  </a:solidFill>
                  <a:latin typeface="HK Grotesk"/>
                </a:rPr>
                <a:t> Arrangement of multiple subunits into a functional protein complex. Not all proteins have a quaternary structure.</a:t>
              </a:r>
            </a:p>
            <a:p>
              <a:pPr>
                <a:lnSpc>
                  <a:spcPts val="1348"/>
                </a:lnSpc>
              </a:pPr>
              <a:endParaRPr lang="en-US" sz="963" dirty="0">
                <a:solidFill>
                  <a:srgbClr val="0A4247"/>
                </a:solidFill>
                <a:latin typeface="HK Grotesk"/>
              </a:endParaRPr>
            </a:p>
            <a:p>
              <a:pPr>
                <a:lnSpc>
                  <a:spcPts val="1348"/>
                </a:lnSpc>
              </a:pPr>
              <a:r>
                <a:rPr lang="en-US" sz="963" dirty="0">
                  <a:solidFill>
                    <a:srgbClr val="0A4247"/>
                  </a:solidFill>
                  <a:latin typeface="HK Grotesk Bold"/>
                </a:rPr>
                <a:t>Importance: </a:t>
              </a:r>
              <a:r>
                <a:rPr lang="en-US" sz="963" dirty="0">
                  <a:solidFill>
                    <a:srgbClr val="0A4247"/>
                  </a:solidFill>
                  <a:latin typeface="HK Grotesk"/>
                </a:rPr>
                <a:t>Mediates the interaction of proteins with other molecules, including other proteins </a:t>
              </a:r>
            </a:p>
            <a:p>
              <a:pPr>
                <a:lnSpc>
                  <a:spcPts val="1348"/>
                </a:lnSpc>
                <a:spcBef>
                  <a:spcPct val="0"/>
                </a:spcBef>
              </a:pPr>
              <a:endParaRPr lang="en-US" sz="963" dirty="0">
                <a:solidFill>
                  <a:srgbClr val="0A4247"/>
                </a:solidFill>
                <a:latin typeface="HK Grotesk"/>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0D7D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1006726"/>
          </a:xfrm>
          <a:custGeom>
            <a:avLst/>
            <a:gdLst/>
            <a:ahLst/>
            <a:cxnLst/>
            <a:rect l="l" t="t" r="r" b="b"/>
            <a:pathLst>
              <a:path w="18288000" h="11006726">
                <a:moveTo>
                  <a:pt x="0" y="0"/>
                </a:moveTo>
                <a:lnTo>
                  <a:pt x="18288000" y="0"/>
                </a:lnTo>
                <a:lnTo>
                  <a:pt x="18288000" y="11006726"/>
                </a:lnTo>
                <a:lnTo>
                  <a:pt x="0" y="11006726"/>
                </a:lnTo>
                <a:lnTo>
                  <a:pt x="0" y="0"/>
                </a:lnTo>
                <a:close/>
              </a:path>
            </a:pathLst>
          </a:custGeom>
          <a:blipFill>
            <a:blip r:embed="rId2"/>
            <a:stretch>
              <a:fillRect l="-135" t="-3986"/>
            </a:stretch>
          </a:blipFill>
        </p:spPr>
      </p:sp>
      <p:sp>
        <p:nvSpPr>
          <p:cNvPr id="3" name="TextBox 3"/>
          <p:cNvSpPr txBox="1"/>
          <p:nvPr/>
        </p:nvSpPr>
        <p:spPr>
          <a:xfrm>
            <a:off x="17259300" y="9258300"/>
            <a:ext cx="510945" cy="444669"/>
          </a:xfrm>
          <a:prstGeom prst="rect">
            <a:avLst/>
          </a:prstGeom>
        </p:spPr>
        <p:txBody>
          <a:bodyPr lIns="0" tIns="0" rIns="0" bIns="0" rtlCol="0" anchor="t">
            <a:spAutoFit/>
          </a:bodyPr>
          <a:lstStyle/>
          <a:p>
            <a:pPr marL="0" lvl="0" indent="0" algn="l">
              <a:lnSpc>
                <a:spcPts val="3449"/>
              </a:lnSpc>
              <a:spcBef>
                <a:spcPct val="0"/>
              </a:spcBef>
            </a:pPr>
            <a:r>
              <a:rPr lang="en-US" sz="2923">
                <a:solidFill>
                  <a:srgbClr val="0A4247">
                    <a:alpha val="36863"/>
                  </a:srgbClr>
                </a:solidFill>
                <a:latin typeface="HK Grotesk Bold"/>
              </a:rPr>
              <a:t>05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0D7D9"/>
        </a:solidFill>
        <a:effectLst/>
      </p:bgPr>
    </p:bg>
    <p:spTree>
      <p:nvGrpSpPr>
        <p:cNvPr id="1" name=""/>
        <p:cNvGrpSpPr/>
        <p:nvPr/>
      </p:nvGrpSpPr>
      <p:grpSpPr>
        <a:xfrm>
          <a:off x="0" y="0"/>
          <a:ext cx="0" cy="0"/>
          <a:chOff x="0" y="0"/>
          <a:chExt cx="0" cy="0"/>
        </a:xfrm>
      </p:grpSpPr>
      <p:sp>
        <p:nvSpPr>
          <p:cNvPr id="2" name="Freeform 2"/>
          <p:cNvSpPr/>
          <p:nvPr/>
        </p:nvSpPr>
        <p:spPr>
          <a:xfrm rot="-2700000">
            <a:off x="15478544" y="-1101260"/>
            <a:ext cx="4209775" cy="4074702"/>
          </a:xfrm>
          <a:custGeom>
            <a:avLst/>
            <a:gdLst/>
            <a:ahLst/>
            <a:cxnLst/>
            <a:rect l="l" t="t" r="r" b="b"/>
            <a:pathLst>
              <a:path w="4209775" h="4074702">
                <a:moveTo>
                  <a:pt x="0" y="0"/>
                </a:moveTo>
                <a:lnTo>
                  <a:pt x="4209775" y="0"/>
                </a:lnTo>
                <a:lnTo>
                  <a:pt x="4209775" y="4074702"/>
                </a:lnTo>
                <a:lnTo>
                  <a:pt x="0" y="4074702"/>
                </a:lnTo>
                <a:lnTo>
                  <a:pt x="0" y="0"/>
                </a:lnTo>
                <a:close/>
              </a:path>
            </a:pathLst>
          </a:custGeom>
          <a:blipFill>
            <a:blip r:embed="rId3"/>
            <a:stretch>
              <a:fillRect l="-32343" t="-90472" r="-30903" b="-62515"/>
            </a:stretch>
          </a:blipFill>
        </p:spPr>
      </p:sp>
      <p:sp>
        <p:nvSpPr>
          <p:cNvPr id="3" name="Freeform 3"/>
          <p:cNvSpPr/>
          <p:nvPr/>
        </p:nvSpPr>
        <p:spPr>
          <a:xfrm>
            <a:off x="289017" y="289017"/>
            <a:ext cx="739683" cy="739683"/>
          </a:xfrm>
          <a:custGeom>
            <a:avLst/>
            <a:gdLst/>
            <a:ahLst/>
            <a:cxnLst/>
            <a:rect l="l" t="t" r="r" b="b"/>
            <a:pathLst>
              <a:path w="739683" h="739683">
                <a:moveTo>
                  <a:pt x="0" y="0"/>
                </a:moveTo>
                <a:lnTo>
                  <a:pt x="739683" y="0"/>
                </a:lnTo>
                <a:lnTo>
                  <a:pt x="739683" y="739683"/>
                </a:lnTo>
                <a:lnTo>
                  <a:pt x="0" y="739683"/>
                </a:lnTo>
                <a:lnTo>
                  <a:pt x="0" y="0"/>
                </a:lnTo>
                <a:close/>
              </a:path>
            </a:pathLst>
          </a:custGeom>
          <a:blipFill>
            <a:blip r:embed="rId4"/>
            <a:stretch>
              <a:fillRect/>
            </a:stretch>
          </a:blipFill>
        </p:spPr>
      </p:sp>
      <p:grpSp>
        <p:nvGrpSpPr>
          <p:cNvPr id="4" name="Group 4"/>
          <p:cNvGrpSpPr/>
          <p:nvPr/>
        </p:nvGrpSpPr>
        <p:grpSpPr>
          <a:xfrm>
            <a:off x="13490966" y="4229907"/>
            <a:ext cx="3716408" cy="5052227"/>
            <a:chOff x="0" y="0"/>
            <a:chExt cx="978807" cy="1330628"/>
          </a:xfrm>
        </p:grpSpPr>
        <p:sp>
          <p:nvSpPr>
            <p:cNvPr id="5" name="Freeform 5"/>
            <p:cNvSpPr/>
            <p:nvPr/>
          </p:nvSpPr>
          <p:spPr>
            <a:xfrm>
              <a:off x="0" y="0"/>
              <a:ext cx="978807" cy="1330628"/>
            </a:xfrm>
            <a:custGeom>
              <a:avLst/>
              <a:gdLst/>
              <a:ahLst/>
              <a:cxnLst/>
              <a:rect l="l" t="t" r="r" b="b"/>
              <a:pathLst>
                <a:path w="978807" h="1330628">
                  <a:moveTo>
                    <a:pt x="0" y="0"/>
                  </a:moveTo>
                  <a:lnTo>
                    <a:pt x="978807" y="0"/>
                  </a:lnTo>
                  <a:lnTo>
                    <a:pt x="978807" y="1330628"/>
                  </a:lnTo>
                  <a:lnTo>
                    <a:pt x="0" y="1330628"/>
                  </a:lnTo>
                  <a:close/>
                </a:path>
              </a:pathLst>
            </a:custGeom>
            <a:solidFill>
              <a:srgbClr val="FFFFFF">
                <a:alpha val="44706"/>
              </a:srgbClr>
            </a:solidFill>
          </p:spPr>
        </p:sp>
        <p:sp>
          <p:nvSpPr>
            <p:cNvPr id="6" name="TextBox 6"/>
            <p:cNvSpPr txBox="1"/>
            <p:nvPr/>
          </p:nvSpPr>
          <p:spPr>
            <a:xfrm>
              <a:off x="0" y="-47625"/>
              <a:ext cx="978807" cy="1378253"/>
            </a:xfrm>
            <a:prstGeom prst="rect">
              <a:avLst/>
            </a:prstGeom>
          </p:spPr>
          <p:txBody>
            <a:bodyPr lIns="50800" tIns="50800" rIns="50800" bIns="50800" rtlCol="0" anchor="ctr"/>
            <a:lstStyle/>
            <a:p>
              <a:pPr algn="ctr">
                <a:lnSpc>
                  <a:spcPts val="3738"/>
                </a:lnSpc>
              </a:pPr>
              <a:endParaRPr/>
            </a:p>
          </p:txBody>
        </p:sp>
      </p:grpSp>
      <p:grpSp>
        <p:nvGrpSpPr>
          <p:cNvPr id="7" name="Group 7"/>
          <p:cNvGrpSpPr/>
          <p:nvPr/>
        </p:nvGrpSpPr>
        <p:grpSpPr>
          <a:xfrm>
            <a:off x="658859" y="3958178"/>
            <a:ext cx="12693131" cy="5595687"/>
            <a:chOff x="0" y="0"/>
            <a:chExt cx="3343047" cy="1473761"/>
          </a:xfrm>
        </p:grpSpPr>
        <p:sp>
          <p:nvSpPr>
            <p:cNvPr id="8" name="Freeform 8"/>
            <p:cNvSpPr/>
            <p:nvPr/>
          </p:nvSpPr>
          <p:spPr>
            <a:xfrm>
              <a:off x="0" y="0"/>
              <a:ext cx="3343047" cy="1473761"/>
            </a:xfrm>
            <a:custGeom>
              <a:avLst/>
              <a:gdLst/>
              <a:ahLst/>
              <a:cxnLst/>
              <a:rect l="l" t="t" r="r" b="b"/>
              <a:pathLst>
                <a:path w="3343047" h="1473761">
                  <a:moveTo>
                    <a:pt x="0" y="0"/>
                  </a:moveTo>
                  <a:lnTo>
                    <a:pt x="3343047" y="0"/>
                  </a:lnTo>
                  <a:lnTo>
                    <a:pt x="3343047" y="1473761"/>
                  </a:lnTo>
                  <a:lnTo>
                    <a:pt x="0" y="1473761"/>
                  </a:lnTo>
                  <a:close/>
                </a:path>
              </a:pathLst>
            </a:custGeom>
            <a:solidFill>
              <a:srgbClr val="4D1354">
                <a:alpha val="12941"/>
              </a:srgbClr>
            </a:solidFill>
          </p:spPr>
        </p:sp>
        <p:sp>
          <p:nvSpPr>
            <p:cNvPr id="9" name="TextBox 9"/>
            <p:cNvSpPr txBox="1"/>
            <p:nvPr/>
          </p:nvSpPr>
          <p:spPr>
            <a:xfrm>
              <a:off x="0" y="-47625"/>
              <a:ext cx="3343047" cy="1521386"/>
            </a:xfrm>
            <a:prstGeom prst="rect">
              <a:avLst/>
            </a:prstGeom>
          </p:spPr>
          <p:txBody>
            <a:bodyPr lIns="50800" tIns="50800" rIns="50800" bIns="50800" rtlCol="0" anchor="ctr"/>
            <a:lstStyle/>
            <a:p>
              <a:pPr algn="ctr">
                <a:lnSpc>
                  <a:spcPts val="3738"/>
                </a:lnSpc>
              </a:pPr>
              <a:endParaRPr/>
            </a:p>
          </p:txBody>
        </p:sp>
      </p:grpSp>
      <p:grpSp>
        <p:nvGrpSpPr>
          <p:cNvPr id="10" name="Group 10"/>
          <p:cNvGrpSpPr/>
          <p:nvPr/>
        </p:nvGrpSpPr>
        <p:grpSpPr>
          <a:xfrm>
            <a:off x="1028700" y="4206073"/>
            <a:ext cx="3716408" cy="5052227"/>
            <a:chOff x="0" y="0"/>
            <a:chExt cx="978807" cy="1330628"/>
          </a:xfrm>
        </p:grpSpPr>
        <p:sp>
          <p:nvSpPr>
            <p:cNvPr id="11" name="Freeform 11"/>
            <p:cNvSpPr/>
            <p:nvPr/>
          </p:nvSpPr>
          <p:spPr>
            <a:xfrm>
              <a:off x="0" y="0"/>
              <a:ext cx="978807" cy="1330628"/>
            </a:xfrm>
            <a:custGeom>
              <a:avLst/>
              <a:gdLst/>
              <a:ahLst/>
              <a:cxnLst/>
              <a:rect l="l" t="t" r="r" b="b"/>
              <a:pathLst>
                <a:path w="978807" h="1330628">
                  <a:moveTo>
                    <a:pt x="0" y="0"/>
                  </a:moveTo>
                  <a:lnTo>
                    <a:pt x="978807" y="0"/>
                  </a:lnTo>
                  <a:lnTo>
                    <a:pt x="978807" y="1330628"/>
                  </a:lnTo>
                  <a:lnTo>
                    <a:pt x="0" y="1330628"/>
                  </a:lnTo>
                  <a:close/>
                </a:path>
              </a:pathLst>
            </a:custGeom>
            <a:solidFill>
              <a:srgbClr val="FFFFFF">
                <a:alpha val="44706"/>
              </a:srgbClr>
            </a:solidFill>
          </p:spPr>
        </p:sp>
        <p:sp>
          <p:nvSpPr>
            <p:cNvPr id="12" name="TextBox 12"/>
            <p:cNvSpPr txBox="1"/>
            <p:nvPr/>
          </p:nvSpPr>
          <p:spPr>
            <a:xfrm>
              <a:off x="0" y="-47625"/>
              <a:ext cx="978807" cy="1378253"/>
            </a:xfrm>
            <a:prstGeom prst="rect">
              <a:avLst/>
            </a:prstGeom>
          </p:spPr>
          <p:txBody>
            <a:bodyPr lIns="50800" tIns="50800" rIns="50800" bIns="50800" rtlCol="0" anchor="ctr"/>
            <a:lstStyle/>
            <a:p>
              <a:pPr algn="ctr">
                <a:lnSpc>
                  <a:spcPts val="3738"/>
                </a:lnSpc>
              </a:pPr>
              <a:endParaRPr/>
            </a:p>
          </p:txBody>
        </p:sp>
      </p:grpSp>
      <p:grpSp>
        <p:nvGrpSpPr>
          <p:cNvPr id="13" name="Group 13"/>
          <p:cNvGrpSpPr/>
          <p:nvPr/>
        </p:nvGrpSpPr>
        <p:grpSpPr>
          <a:xfrm>
            <a:off x="5182554" y="4229907"/>
            <a:ext cx="3716408" cy="5052227"/>
            <a:chOff x="0" y="0"/>
            <a:chExt cx="978807" cy="1330628"/>
          </a:xfrm>
        </p:grpSpPr>
        <p:sp>
          <p:nvSpPr>
            <p:cNvPr id="14" name="Freeform 14"/>
            <p:cNvSpPr/>
            <p:nvPr/>
          </p:nvSpPr>
          <p:spPr>
            <a:xfrm>
              <a:off x="0" y="0"/>
              <a:ext cx="978807" cy="1330628"/>
            </a:xfrm>
            <a:custGeom>
              <a:avLst/>
              <a:gdLst/>
              <a:ahLst/>
              <a:cxnLst/>
              <a:rect l="l" t="t" r="r" b="b"/>
              <a:pathLst>
                <a:path w="978807" h="1330628">
                  <a:moveTo>
                    <a:pt x="0" y="0"/>
                  </a:moveTo>
                  <a:lnTo>
                    <a:pt x="978807" y="0"/>
                  </a:lnTo>
                  <a:lnTo>
                    <a:pt x="978807" y="1330628"/>
                  </a:lnTo>
                  <a:lnTo>
                    <a:pt x="0" y="1330628"/>
                  </a:lnTo>
                  <a:close/>
                </a:path>
              </a:pathLst>
            </a:custGeom>
            <a:solidFill>
              <a:srgbClr val="FFFFFF">
                <a:alpha val="44706"/>
              </a:srgbClr>
            </a:solidFill>
          </p:spPr>
        </p:sp>
        <p:sp>
          <p:nvSpPr>
            <p:cNvPr id="15" name="TextBox 15"/>
            <p:cNvSpPr txBox="1"/>
            <p:nvPr/>
          </p:nvSpPr>
          <p:spPr>
            <a:xfrm>
              <a:off x="0" y="-47625"/>
              <a:ext cx="978807" cy="1378253"/>
            </a:xfrm>
            <a:prstGeom prst="rect">
              <a:avLst/>
            </a:prstGeom>
          </p:spPr>
          <p:txBody>
            <a:bodyPr lIns="50800" tIns="50800" rIns="50800" bIns="50800" rtlCol="0" anchor="ctr"/>
            <a:lstStyle/>
            <a:p>
              <a:pPr algn="ctr">
                <a:lnSpc>
                  <a:spcPts val="3738"/>
                </a:lnSpc>
              </a:pPr>
              <a:endParaRPr/>
            </a:p>
          </p:txBody>
        </p:sp>
      </p:grpSp>
      <p:grpSp>
        <p:nvGrpSpPr>
          <p:cNvPr id="16" name="Group 16"/>
          <p:cNvGrpSpPr/>
          <p:nvPr/>
        </p:nvGrpSpPr>
        <p:grpSpPr>
          <a:xfrm>
            <a:off x="9336408" y="4229907"/>
            <a:ext cx="3716408" cy="5052227"/>
            <a:chOff x="0" y="0"/>
            <a:chExt cx="978807" cy="1330628"/>
          </a:xfrm>
        </p:grpSpPr>
        <p:sp>
          <p:nvSpPr>
            <p:cNvPr id="17" name="Freeform 17"/>
            <p:cNvSpPr/>
            <p:nvPr/>
          </p:nvSpPr>
          <p:spPr>
            <a:xfrm>
              <a:off x="0" y="0"/>
              <a:ext cx="978807" cy="1330628"/>
            </a:xfrm>
            <a:custGeom>
              <a:avLst/>
              <a:gdLst/>
              <a:ahLst/>
              <a:cxnLst/>
              <a:rect l="l" t="t" r="r" b="b"/>
              <a:pathLst>
                <a:path w="978807" h="1330628">
                  <a:moveTo>
                    <a:pt x="0" y="0"/>
                  </a:moveTo>
                  <a:lnTo>
                    <a:pt x="978807" y="0"/>
                  </a:lnTo>
                  <a:lnTo>
                    <a:pt x="978807" y="1330628"/>
                  </a:lnTo>
                  <a:lnTo>
                    <a:pt x="0" y="1330628"/>
                  </a:lnTo>
                  <a:close/>
                </a:path>
              </a:pathLst>
            </a:custGeom>
            <a:solidFill>
              <a:srgbClr val="FFFFFF">
                <a:alpha val="44706"/>
              </a:srgbClr>
            </a:solidFill>
          </p:spPr>
        </p:sp>
        <p:sp>
          <p:nvSpPr>
            <p:cNvPr id="18" name="TextBox 18"/>
            <p:cNvSpPr txBox="1"/>
            <p:nvPr/>
          </p:nvSpPr>
          <p:spPr>
            <a:xfrm>
              <a:off x="0" y="-47625"/>
              <a:ext cx="978807" cy="1378253"/>
            </a:xfrm>
            <a:prstGeom prst="rect">
              <a:avLst/>
            </a:prstGeom>
          </p:spPr>
          <p:txBody>
            <a:bodyPr lIns="50800" tIns="50800" rIns="50800" bIns="50800" rtlCol="0" anchor="ctr"/>
            <a:lstStyle/>
            <a:p>
              <a:pPr algn="ctr">
                <a:lnSpc>
                  <a:spcPts val="3738"/>
                </a:lnSpc>
              </a:pPr>
              <a:endParaRPr/>
            </a:p>
          </p:txBody>
        </p:sp>
      </p:grpSp>
      <p:sp>
        <p:nvSpPr>
          <p:cNvPr id="19" name="TextBox 19"/>
          <p:cNvSpPr txBox="1"/>
          <p:nvPr/>
        </p:nvSpPr>
        <p:spPr>
          <a:xfrm>
            <a:off x="1028700" y="4457418"/>
            <a:ext cx="3716408" cy="405699"/>
          </a:xfrm>
          <a:prstGeom prst="rect">
            <a:avLst/>
          </a:prstGeom>
        </p:spPr>
        <p:txBody>
          <a:bodyPr lIns="0" tIns="0" rIns="0" bIns="0" rtlCol="0" anchor="t">
            <a:spAutoFit/>
          </a:bodyPr>
          <a:lstStyle/>
          <a:p>
            <a:pPr algn="ctr">
              <a:lnSpc>
                <a:spcPts val="3359"/>
              </a:lnSpc>
              <a:spcBef>
                <a:spcPct val="0"/>
              </a:spcBef>
            </a:pPr>
            <a:r>
              <a:rPr lang="en-US" sz="2400">
                <a:solidFill>
                  <a:srgbClr val="0A4247"/>
                </a:solidFill>
                <a:latin typeface="HK Grotesk Bold"/>
              </a:rPr>
              <a:t>Primary Structure (1D)</a:t>
            </a:r>
          </a:p>
        </p:txBody>
      </p:sp>
      <p:sp>
        <p:nvSpPr>
          <p:cNvPr id="20" name="TextBox 20"/>
          <p:cNvSpPr txBox="1"/>
          <p:nvPr/>
        </p:nvSpPr>
        <p:spPr>
          <a:xfrm>
            <a:off x="5126418" y="4457418"/>
            <a:ext cx="3716408" cy="405699"/>
          </a:xfrm>
          <a:prstGeom prst="rect">
            <a:avLst/>
          </a:prstGeom>
        </p:spPr>
        <p:txBody>
          <a:bodyPr lIns="0" tIns="0" rIns="0" bIns="0" rtlCol="0" anchor="t">
            <a:spAutoFit/>
          </a:bodyPr>
          <a:lstStyle/>
          <a:p>
            <a:pPr algn="ctr">
              <a:lnSpc>
                <a:spcPts val="3359"/>
              </a:lnSpc>
              <a:spcBef>
                <a:spcPct val="0"/>
              </a:spcBef>
            </a:pPr>
            <a:r>
              <a:rPr lang="en-US" sz="2400">
                <a:solidFill>
                  <a:srgbClr val="0A4247"/>
                </a:solidFill>
                <a:latin typeface="HK Grotesk Bold"/>
              </a:rPr>
              <a:t>Secondary Structure (2D)</a:t>
            </a:r>
          </a:p>
        </p:txBody>
      </p:sp>
      <p:sp>
        <p:nvSpPr>
          <p:cNvPr id="21" name="TextBox 21"/>
          <p:cNvSpPr txBox="1"/>
          <p:nvPr/>
        </p:nvSpPr>
        <p:spPr>
          <a:xfrm>
            <a:off x="9336408" y="4457418"/>
            <a:ext cx="3716408" cy="405699"/>
          </a:xfrm>
          <a:prstGeom prst="rect">
            <a:avLst/>
          </a:prstGeom>
        </p:spPr>
        <p:txBody>
          <a:bodyPr lIns="0" tIns="0" rIns="0" bIns="0" rtlCol="0" anchor="t">
            <a:spAutoFit/>
          </a:bodyPr>
          <a:lstStyle/>
          <a:p>
            <a:pPr algn="ctr">
              <a:lnSpc>
                <a:spcPts val="3359"/>
              </a:lnSpc>
              <a:spcBef>
                <a:spcPct val="0"/>
              </a:spcBef>
            </a:pPr>
            <a:r>
              <a:rPr lang="en-US" sz="2400">
                <a:solidFill>
                  <a:srgbClr val="0A4247"/>
                </a:solidFill>
                <a:latin typeface="HK Grotesk Bold"/>
              </a:rPr>
              <a:t>Tertiary Structure (3D)</a:t>
            </a:r>
          </a:p>
        </p:txBody>
      </p:sp>
      <p:sp>
        <p:nvSpPr>
          <p:cNvPr id="22" name="TextBox 22"/>
          <p:cNvSpPr txBox="1"/>
          <p:nvPr/>
        </p:nvSpPr>
        <p:spPr>
          <a:xfrm>
            <a:off x="1369942" y="4950762"/>
            <a:ext cx="3033924" cy="3763685"/>
          </a:xfrm>
          <a:prstGeom prst="rect">
            <a:avLst/>
          </a:prstGeom>
        </p:spPr>
        <p:txBody>
          <a:bodyPr lIns="0" tIns="0" rIns="0" bIns="0" rtlCol="0" anchor="t">
            <a:spAutoFit/>
          </a:bodyPr>
          <a:lstStyle/>
          <a:p>
            <a:pPr>
              <a:lnSpc>
                <a:spcPts val="2520"/>
              </a:lnSpc>
            </a:pPr>
            <a:r>
              <a:rPr lang="en-US" sz="1800">
                <a:solidFill>
                  <a:srgbClr val="0A4247"/>
                </a:solidFill>
                <a:latin typeface="HK Grotesk Bold"/>
              </a:rPr>
              <a:t>Description: </a:t>
            </a:r>
            <a:r>
              <a:rPr lang="en-US" sz="1800">
                <a:solidFill>
                  <a:srgbClr val="0A4247"/>
                </a:solidFill>
                <a:latin typeface="HK Grotesk"/>
              </a:rPr>
              <a:t>Primary structure refers to the linear sequence of amino acids that make up the protein.</a:t>
            </a:r>
          </a:p>
          <a:p>
            <a:pPr>
              <a:lnSpc>
                <a:spcPts val="2520"/>
              </a:lnSpc>
            </a:pPr>
            <a:endParaRPr lang="en-US" sz="1800">
              <a:solidFill>
                <a:srgbClr val="0A4247"/>
              </a:solidFill>
              <a:latin typeface="HK Grotesk"/>
            </a:endParaRPr>
          </a:p>
          <a:p>
            <a:pPr>
              <a:lnSpc>
                <a:spcPts val="2520"/>
              </a:lnSpc>
            </a:pPr>
            <a:r>
              <a:rPr lang="en-US" sz="1800">
                <a:solidFill>
                  <a:srgbClr val="0A4247"/>
                </a:solidFill>
                <a:latin typeface="HK Grotesk Bold"/>
              </a:rPr>
              <a:t>Importance: </a:t>
            </a:r>
            <a:r>
              <a:rPr lang="en-US" sz="1800">
                <a:solidFill>
                  <a:srgbClr val="0A4247"/>
                </a:solidFill>
                <a:latin typeface="HK Grotesk"/>
              </a:rPr>
              <a:t>Sequence determines the protein’s type and function. Even a small change in the sequence can significantly affect the protein’s properties.</a:t>
            </a:r>
          </a:p>
          <a:p>
            <a:pPr>
              <a:lnSpc>
                <a:spcPts val="2520"/>
              </a:lnSpc>
              <a:spcBef>
                <a:spcPct val="0"/>
              </a:spcBef>
            </a:pPr>
            <a:endParaRPr lang="en-US" sz="1800">
              <a:solidFill>
                <a:srgbClr val="0A4247"/>
              </a:solidFill>
              <a:latin typeface="HK Grotesk"/>
            </a:endParaRPr>
          </a:p>
        </p:txBody>
      </p:sp>
      <p:sp>
        <p:nvSpPr>
          <p:cNvPr id="23" name="TextBox 23"/>
          <p:cNvSpPr txBox="1"/>
          <p:nvPr/>
        </p:nvSpPr>
        <p:spPr>
          <a:xfrm>
            <a:off x="5523796" y="4950762"/>
            <a:ext cx="3033924" cy="3135134"/>
          </a:xfrm>
          <a:prstGeom prst="rect">
            <a:avLst/>
          </a:prstGeom>
        </p:spPr>
        <p:txBody>
          <a:bodyPr lIns="0" tIns="0" rIns="0" bIns="0" rtlCol="0" anchor="t">
            <a:spAutoFit/>
          </a:bodyPr>
          <a:lstStyle/>
          <a:p>
            <a:pPr>
              <a:lnSpc>
                <a:spcPts val="2520"/>
              </a:lnSpc>
            </a:pPr>
            <a:r>
              <a:rPr lang="en-US" sz="1800">
                <a:solidFill>
                  <a:srgbClr val="0A4247"/>
                </a:solidFill>
                <a:latin typeface="HK Grotesk Bold"/>
              </a:rPr>
              <a:t>Description:</a:t>
            </a:r>
            <a:r>
              <a:rPr lang="en-US" sz="1800">
                <a:solidFill>
                  <a:srgbClr val="0A4247"/>
                </a:solidFill>
                <a:latin typeface="HK Grotesk"/>
              </a:rPr>
              <a:t> Folding amino acid chain into regular, repeating structures stabilized by hydrogen bonds.</a:t>
            </a:r>
          </a:p>
          <a:p>
            <a:pPr>
              <a:lnSpc>
                <a:spcPts val="2520"/>
              </a:lnSpc>
            </a:pPr>
            <a:r>
              <a:rPr lang="en-US" sz="1800">
                <a:solidFill>
                  <a:srgbClr val="0A4247"/>
                </a:solidFill>
                <a:latin typeface="HK Grotesk"/>
              </a:rPr>
              <a:t> </a:t>
            </a:r>
          </a:p>
          <a:p>
            <a:pPr>
              <a:lnSpc>
                <a:spcPts val="2520"/>
              </a:lnSpc>
            </a:pPr>
            <a:r>
              <a:rPr lang="en-US" sz="1800">
                <a:solidFill>
                  <a:srgbClr val="0A4247"/>
                </a:solidFill>
                <a:latin typeface="HK Grotesk Bold"/>
              </a:rPr>
              <a:t>Importance: </a:t>
            </a:r>
            <a:r>
              <a:rPr lang="en-US" sz="1800">
                <a:solidFill>
                  <a:srgbClr val="0A4247"/>
                </a:solidFill>
                <a:latin typeface="HK Grotesk"/>
              </a:rPr>
              <a:t>Structures provide a level of organization and stability within the protein. </a:t>
            </a:r>
          </a:p>
          <a:p>
            <a:pPr>
              <a:lnSpc>
                <a:spcPts val="2520"/>
              </a:lnSpc>
              <a:spcBef>
                <a:spcPct val="0"/>
              </a:spcBef>
            </a:pPr>
            <a:endParaRPr lang="en-US" sz="1800">
              <a:solidFill>
                <a:srgbClr val="0A4247"/>
              </a:solidFill>
              <a:latin typeface="HK Grotesk"/>
            </a:endParaRPr>
          </a:p>
        </p:txBody>
      </p:sp>
      <p:sp>
        <p:nvSpPr>
          <p:cNvPr id="24" name="TextBox 24"/>
          <p:cNvSpPr txBox="1"/>
          <p:nvPr/>
        </p:nvSpPr>
        <p:spPr>
          <a:xfrm>
            <a:off x="9677650" y="4950762"/>
            <a:ext cx="3033924" cy="3763685"/>
          </a:xfrm>
          <a:prstGeom prst="rect">
            <a:avLst/>
          </a:prstGeom>
        </p:spPr>
        <p:txBody>
          <a:bodyPr lIns="0" tIns="0" rIns="0" bIns="0" rtlCol="0" anchor="t">
            <a:spAutoFit/>
          </a:bodyPr>
          <a:lstStyle/>
          <a:p>
            <a:pPr>
              <a:lnSpc>
                <a:spcPts val="2520"/>
              </a:lnSpc>
            </a:pPr>
            <a:r>
              <a:rPr lang="en-US" sz="1800">
                <a:solidFill>
                  <a:srgbClr val="0A4247"/>
                </a:solidFill>
                <a:latin typeface="HK Grotesk Bold"/>
              </a:rPr>
              <a:t>Description: </a:t>
            </a:r>
            <a:r>
              <a:rPr lang="en-US" sz="1800">
                <a:solidFill>
                  <a:srgbClr val="0A4247"/>
                </a:solidFill>
                <a:latin typeface="HK Grotesk"/>
              </a:rPr>
              <a:t>Folding and arrangement of the secondary structural elements, stabilized by various types of bonds and interactions.</a:t>
            </a:r>
          </a:p>
          <a:p>
            <a:pPr>
              <a:lnSpc>
                <a:spcPts val="2520"/>
              </a:lnSpc>
            </a:pPr>
            <a:endParaRPr lang="en-US" sz="1800">
              <a:solidFill>
                <a:srgbClr val="0A4247"/>
              </a:solidFill>
              <a:latin typeface="HK Grotesk"/>
            </a:endParaRPr>
          </a:p>
          <a:p>
            <a:pPr>
              <a:lnSpc>
                <a:spcPts val="2520"/>
              </a:lnSpc>
            </a:pPr>
            <a:r>
              <a:rPr lang="en-US" sz="1800">
                <a:solidFill>
                  <a:srgbClr val="0A4247"/>
                </a:solidFill>
                <a:latin typeface="HK Grotesk Bold"/>
              </a:rPr>
              <a:t>Importance: </a:t>
            </a:r>
            <a:r>
              <a:rPr lang="en-US" sz="1800">
                <a:solidFill>
                  <a:srgbClr val="0A4247"/>
                </a:solidFill>
                <a:latin typeface="HK Grotesk"/>
              </a:rPr>
              <a:t>Vital for the protein's function, as it positions the protein’s in specific orientations that are necessary for activity.</a:t>
            </a:r>
          </a:p>
          <a:p>
            <a:pPr>
              <a:lnSpc>
                <a:spcPts val="2520"/>
              </a:lnSpc>
              <a:spcBef>
                <a:spcPct val="0"/>
              </a:spcBef>
            </a:pPr>
            <a:endParaRPr lang="en-US" sz="1800">
              <a:solidFill>
                <a:srgbClr val="0A4247"/>
              </a:solidFill>
              <a:latin typeface="HK Grotesk"/>
            </a:endParaRPr>
          </a:p>
        </p:txBody>
      </p:sp>
      <p:sp>
        <p:nvSpPr>
          <p:cNvPr id="25" name="Freeform 25"/>
          <p:cNvSpPr/>
          <p:nvPr/>
        </p:nvSpPr>
        <p:spPr>
          <a:xfrm rot="-9191850">
            <a:off x="4046154" y="8376939"/>
            <a:ext cx="1929856" cy="1428094"/>
          </a:xfrm>
          <a:custGeom>
            <a:avLst/>
            <a:gdLst/>
            <a:ahLst/>
            <a:cxnLst/>
            <a:rect l="l" t="t" r="r" b="b"/>
            <a:pathLst>
              <a:path w="1929856" h="1428094">
                <a:moveTo>
                  <a:pt x="0" y="0"/>
                </a:moveTo>
                <a:lnTo>
                  <a:pt x="1929856" y="0"/>
                </a:lnTo>
                <a:lnTo>
                  <a:pt x="1929856" y="1428093"/>
                </a:lnTo>
                <a:lnTo>
                  <a:pt x="0" y="14280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6" name="TextBox 26"/>
          <p:cNvSpPr txBox="1"/>
          <p:nvPr/>
        </p:nvSpPr>
        <p:spPr>
          <a:xfrm>
            <a:off x="1028700" y="1047750"/>
            <a:ext cx="11697184" cy="1525946"/>
          </a:xfrm>
          <a:prstGeom prst="rect">
            <a:avLst/>
          </a:prstGeom>
        </p:spPr>
        <p:txBody>
          <a:bodyPr lIns="0" tIns="0" rIns="0" bIns="0" rtlCol="0" anchor="t">
            <a:spAutoFit/>
          </a:bodyPr>
          <a:lstStyle/>
          <a:p>
            <a:pPr>
              <a:lnSpc>
                <a:spcPts val="12284"/>
              </a:lnSpc>
            </a:pPr>
            <a:r>
              <a:rPr lang="en-US" sz="10410">
                <a:solidFill>
                  <a:srgbClr val="0A4247"/>
                </a:solidFill>
                <a:latin typeface="HK Grotesk Bold"/>
              </a:rPr>
              <a:t>AlphaFold</a:t>
            </a:r>
          </a:p>
        </p:txBody>
      </p:sp>
      <p:sp>
        <p:nvSpPr>
          <p:cNvPr id="27" name="TextBox 27"/>
          <p:cNvSpPr txBox="1"/>
          <p:nvPr/>
        </p:nvSpPr>
        <p:spPr>
          <a:xfrm>
            <a:off x="13490966" y="4457418"/>
            <a:ext cx="3768334" cy="405699"/>
          </a:xfrm>
          <a:prstGeom prst="rect">
            <a:avLst/>
          </a:prstGeom>
        </p:spPr>
        <p:txBody>
          <a:bodyPr lIns="0" tIns="0" rIns="0" bIns="0" rtlCol="0" anchor="t">
            <a:spAutoFit/>
          </a:bodyPr>
          <a:lstStyle/>
          <a:p>
            <a:pPr algn="ctr">
              <a:lnSpc>
                <a:spcPts val="3359"/>
              </a:lnSpc>
              <a:spcBef>
                <a:spcPct val="0"/>
              </a:spcBef>
            </a:pPr>
            <a:r>
              <a:rPr lang="en-US" sz="2400">
                <a:solidFill>
                  <a:srgbClr val="0A4247"/>
                </a:solidFill>
                <a:latin typeface="HK Grotesk Bold"/>
              </a:rPr>
              <a:t>Quaternary Structure (4D)</a:t>
            </a:r>
          </a:p>
        </p:txBody>
      </p:sp>
      <p:sp>
        <p:nvSpPr>
          <p:cNvPr id="28" name="TextBox 28"/>
          <p:cNvSpPr txBox="1"/>
          <p:nvPr/>
        </p:nvSpPr>
        <p:spPr>
          <a:xfrm>
            <a:off x="17259300" y="9258300"/>
            <a:ext cx="510945" cy="444669"/>
          </a:xfrm>
          <a:prstGeom prst="rect">
            <a:avLst/>
          </a:prstGeom>
        </p:spPr>
        <p:txBody>
          <a:bodyPr lIns="0" tIns="0" rIns="0" bIns="0" rtlCol="0" anchor="t">
            <a:spAutoFit/>
          </a:bodyPr>
          <a:lstStyle/>
          <a:p>
            <a:pPr marL="0" lvl="0" indent="0" algn="l">
              <a:lnSpc>
                <a:spcPts val="3449"/>
              </a:lnSpc>
              <a:spcBef>
                <a:spcPct val="0"/>
              </a:spcBef>
            </a:pPr>
            <a:r>
              <a:rPr lang="en-US" sz="2923">
                <a:solidFill>
                  <a:srgbClr val="0A4247">
                    <a:alpha val="36863"/>
                  </a:srgbClr>
                </a:solidFill>
                <a:latin typeface="HK Grotesk Bold"/>
              </a:rPr>
              <a:t>06</a:t>
            </a:r>
          </a:p>
        </p:txBody>
      </p:sp>
      <p:sp>
        <p:nvSpPr>
          <p:cNvPr id="29" name="TextBox 29"/>
          <p:cNvSpPr txBox="1"/>
          <p:nvPr/>
        </p:nvSpPr>
        <p:spPr>
          <a:xfrm>
            <a:off x="13832208" y="5012266"/>
            <a:ext cx="3033924" cy="3449409"/>
          </a:xfrm>
          <a:prstGeom prst="rect">
            <a:avLst/>
          </a:prstGeom>
        </p:spPr>
        <p:txBody>
          <a:bodyPr lIns="0" tIns="0" rIns="0" bIns="0" rtlCol="0" anchor="t">
            <a:spAutoFit/>
          </a:bodyPr>
          <a:lstStyle/>
          <a:p>
            <a:pPr>
              <a:lnSpc>
                <a:spcPts val="2520"/>
              </a:lnSpc>
            </a:pPr>
            <a:r>
              <a:rPr lang="en-US" sz="1800">
                <a:solidFill>
                  <a:srgbClr val="0A4247"/>
                </a:solidFill>
                <a:latin typeface="HK Grotesk Bold"/>
              </a:rPr>
              <a:t>Description:</a:t>
            </a:r>
            <a:r>
              <a:rPr lang="en-US" sz="1800">
                <a:solidFill>
                  <a:srgbClr val="0A4247"/>
                </a:solidFill>
                <a:latin typeface="HK Grotesk"/>
              </a:rPr>
              <a:t> Arrangement of multiple subunits into a functional protein complex. Not all proteins have a quaternary structure.</a:t>
            </a:r>
          </a:p>
          <a:p>
            <a:pPr>
              <a:lnSpc>
                <a:spcPts val="2520"/>
              </a:lnSpc>
            </a:pPr>
            <a:endParaRPr lang="en-US" sz="1800">
              <a:solidFill>
                <a:srgbClr val="0A4247"/>
              </a:solidFill>
              <a:latin typeface="HK Grotesk"/>
            </a:endParaRPr>
          </a:p>
          <a:p>
            <a:pPr>
              <a:lnSpc>
                <a:spcPts val="2520"/>
              </a:lnSpc>
            </a:pPr>
            <a:r>
              <a:rPr lang="en-US" sz="1800">
                <a:solidFill>
                  <a:srgbClr val="0A4247"/>
                </a:solidFill>
                <a:latin typeface="HK Grotesk Bold"/>
              </a:rPr>
              <a:t>Importance: </a:t>
            </a:r>
            <a:r>
              <a:rPr lang="en-US" sz="1800">
                <a:solidFill>
                  <a:srgbClr val="0A4247"/>
                </a:solidFill>
                <a:latin typeface="HK Grotesk"/>
              </a:rPr>
              <a:t>Mediates the interaction of proteins with other molecules, including other proteins </a:t>
            </a:r>
          </a:p>
          <a:p>
            <a:pPr>
              <a:lnSpc>
                <a:spcPts val="2520"/>
              </a:lnSpc>
              <a:spcBef>
                <a:spcPct val="0"/>
              </a:spcBef>
            </a:pPr>
            <a:endParaRPr lang="en-US" sz="1800">
              <a:solidFill>
                <a:srgbClr val="0A4247"/>
              </a:solidFill>
              <a:latin typeface="HK Grotesk"/>
            </a:endParaRPr>
          </a:p>
        </p:txBody>
      </p:sp>
      <p:sp>
        <p:nvSpPr>
          <p:cNvPr id="30" name="TextBox 30"/>
          <p:cNvSpPr txBox="1"/>
          <p:nvPr/>
        </p:nvSpPr>
        <p:spPr>
          <a:xfrm>
            <a:off x="1142447" y="2526071"/>
            <a:ext cx="11583437" cy="701609"/>
          </a:xfrm>
          <a:prstGeom prst="rect">
            <a:avLst/>
          </a:prstGeom>
        </p:spPr>
        <p:txBody>
          <a:bodyPr lIns="0" tIns="0" rIns="0" bIns="0" rtlCol="0" anchor="t">
            <a:spAutoFit/>
          </a:bodyPr>
          <a:lstStyle/>
          <a:p>
            <a:pPr>
              <a:lnSpc>
                <a:spcPts val="2799"/>
              </a:lnSpc>
              <a:spcBef>
                <a:spcPct val="0"/>
              </a:spcBef>
            </a:pPr>
            <a:r>
              <a:rPr lang="en-US" sz="1999" dirty="0" err="1">
                <a:solidFill>
                  <a:srgbClr val="0A4247"/>
                </a:solidFill>
                <a:latin typeface="HK Grotesk Bold"/>
              </a:rPr>
              <a:t>AlphaFold</a:t>
            </a:r>
            <a:r>
              <a:rPr lang="en-US" sz="1999" dirty="0">
                <a:solidFill>
                  <a:srgbClr val="0A4247"/>
                </a:solidFill>
                <a:latin typeface="HK Grotesk Bold"/>
              </a:rPr>
              <a:t> is used to predict the tertiary structure (3D) of proteins. It takes the primary structure (1D) as input and predicts how those amino acids will fold into the final 3D structure. </a:t>
            </a:r>
          </a:p>
        </p:txBody>
      </p:sp>
      <p:sp>
        <p:nvSpPr>
          <p:cNvPr id="31" name="TextBox 31"/>
          <p:cNvSpPr txBox="1"/>
          <p:nvPr/>
        </p:nvSpPr>
        <p:spPr>
          <a:xfrm>
            <a:off x="2426338" y="8666822"/>
            <a:ext cx="742272" cy="382254"/>
          </a:xfrm>
          <a:prstGeom prst="rect">
            <a:avLst/>
          </a:prstGeom>
        </p:spPr>
        <p:txBody>
          <a:bodyPr lIns="0" tIns="0" rIns="0" bIns="0" rtlCol="0" anchor="t">
            <a:spAutoFit/>
          </a:bodyPr>
          <a:lstStyle/>
          <a:p>
            <a:pPr>
              <a:lnSpc>
                <a:spcPts val="3079"/>
              </a:lnSpc>
              <a:spcBef>
                <a:spcPct val="0"/>
              </a:spcBef>
            </a:pPr>
            <a:r>
              <a:rPr lang="en-US" sz="2199" dirty="0">
                <a:solidFill>
                  <a:srgbClr val="4D1354"/>
                </a:solidFill>
                <a:latin typeface="HK Grotesk Bold"/>
              </a:rPr>
              <a:t>Input</a:t>
            </a:r>
          </a:p>
        </p:txBody>
      </p:sp>
      <p:sp>
        <p:nvSpPr>
          <p:cNvPr id="32" name="Freeform 32"/>
          <p:cNvSpPr/>
          <p:nvPr/>
        </p:nvSpPr>
        <p:spPr>
          <a:xfrm rot="-9191850">
            <a:off x="8371480" y="8500517"/>
            <a:ext cx="1929856" cy="1428094"/>
          </a:xfrm>
          <a:custGeom>
            <a:avLst/>
            <a:gdLst/>
            <a:ahLst/>
            <a:cxnLst/>
            <a:rect l="l" t="t" r="r" b="b"/>
            <a:pathLst>
              <a:path w="1929856" h="1428094">
                <a:moveTo>
                  <a:pt x="0" y="0"/>
                </a:moveTo>
                <a:lnTo>
                  <a:pt x="1929856" y="0"/>
                </a:lnTo>
                <a:lnTo>
                  <a:pt x="1929856" y="1428094"/>
                </a:lnTo>
                <a:lnTo>
                  <a:pt x="0" y="14280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TextBox 33"/>
          <p:cNvSpPr txBox="1"/>
          <p:nvPr/>
        </p:nvSpPr>
        <p:spPr>
          <a:xfrm>
            <a:off x="6295539" y="8666822"/>
            <a:ext cx="1756412" cy="382254"/>
          </a:xfrm>
          <a:prstGeom prst="rect">
            <a:avLst/>
          </a:prstGeom>
        </p:spPr>
        <p:txBody>
          <a:bodyPr lIns="0" tIns="0" rIns="0" bIns="0" rtlCol="0" anchor="t">
            <a:spAutoFit/>
          </a:bodyPr>
          <a:lstStyle/>
          <a:p>
            <a:pPr>
              <a:lnSpc>
                <a:spcPts val="3079"/>
              </a:lnSpc>
              <a:spcBef>
                <a:spcPct val="0"/>
              </a:spcBef>
            </a:pPr>
            <a:r>
              <a:rPr lang="en-US" sz="2199">
                <a:solidFill>
                  <a:srgbClr val="4D1354"/>
                </a:solidFill>
                <a:latin typeface="HK Grotesk Bold"/>
              </a:rPr>
              <a:t>Substructure</a:t>
            </a:r>
          </a:p>
        </p:txBody>
      </p:sp>
      <p:sp>
        <p:nvSpPr>
          <p:cNvPr id="34" name="TextBox 34"/>
          <p:cNvSpPr txBox="1"/>
          <p:nvPr/>
        </p:nvSpPr>
        <p:spPr>
          <a:xfrm>
            <a:off x="10715779" y="8666822"/>
            <a:ext cx="1756412" cy="382254"/>
          </a:xfrm>
          <a:prstGeom prst="rect">
            <a:avLst/>
          </a:prstGeom>
        </p:spPr>
        <p:txBody>
          <a:bodyPr lIns="0" tIns="0" rIns="0" bIns="0" rtlCol="0" anchor="t">
            <a:spAutoFit/>
          </a:bodyPr>
          <a:lstStyle/>
          <a:p>
            <a:pPr>
              <a:lnSpc>
                <a:spcPts val="3079"/>
              </a:lnSpc>
              <a:spcBef>
                <a:spcPct val="0"/>
              </a:spcBef>
            </a:pPr>
            <a:r>
              <a:rPr lang="en-US" sz="2199" dirty="0">
                <a:solidFill>
                  <a:srgbClr val="4D1354"/>
                </a:solidFill>
                <a:latin typeface="HK Grotesk Bold"/>
              </a:rPr>
              <a:t>Output</a:t>
            </a:r>
          </a:p>
        </p:txBody>
      </p:sp>
      <p:sp>
        <p:nvSpPr>
          <p:cNvPr id="35" name="TextBox 35"/>
          <p:cNvSpPr txBox="1"/>
          <p:nvPr/>
        </p:nvSpPr>
        <p:spPr>
          <a:xfrm>
            <a:off x="3981311" y="9781168"/>
            <a:ext cx="2314228" cy="382254"/>
          </a:xfrm>
          <a:prstGeom prst="rect">
            <a:avLst/>
          </a:prstGeom>
        </p:spPr>
        <p:txBody>
          <a:bodyPr lIns="0" tIns="0" rIns="0" bIns="0" rtlCol="0" anchor="t">
            <a:spAutoFit/>
          </a:bodyPr>
          <a:lstStyle/>
          <a:p>
            <a:pPr>
              <a:lnSpc>
                <a:spcPts val="3079"/>
              </a:lnSpc>
              <a:spcBef>
                <a:spcPct val="0"/>
              </a:spcBef>
            </a:pPr>
            <a:r>
              <a:rPr lang="en-US" sz="2199" dirty="0">
                <a:solidFill>
                  <a:srgbClr val="4D1354"/>
                </a:solidFill>
                <a:latin typeface="HK Grotesk Bold"/>
              </a:rPr>
              <a:t>Deep learning</a:t>
            </a:r>
          </a:p>
        </p:txBody>
      </p:sp>
      <p:sp>
        <p:nvSpPr>
          <p:cNvPr id="36" name="TextBox 36"/>
          <p:cNvSpPr txBox="1"/>
          <p:nvPr/>
        </p:nvSpPr>
        <p:spPr>
          <a:xfrm>
            <a:off x="8051951" y="9781168"/>
            <a:ext cx="2314228" cy="382254"/>
          </a:xfrm>
          <a:prstGeom prst="rect">
            <a:avLst/>
          </a:prstGeom>
        </p:spPr>
        <p:txBody>
          <a:bodyPr lIns="0" tIns="0" rIns="0" bIns="0" rtlCol="0" anchor="t">
            <a:spAutoFit/>
          </a:bodyPr>
          <a:lstStyle/>
          <a:p>
            <a:pPr>
              <a:lnSpc>
                <a:spcPts val="3079"/>
              </a:lnSpc>
              <a:spcBef>
                <a:spcPct val="0"/>
              </a:spcBef>
            </a:pPr>
            <a:r>
              <a:rPr lang="en-US" sz="2199" dirty="0">
                <a:solidFill>
                  <a:srgbClr val="4D1354"/>
                </a:solidFill>
                <a:latin typeface="HK Grotesk Bold"/>
              </a:rPr>
              <a:t>Deep learning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4" grpId="0"/>
      <p:bldP spid="35"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0D7D9"/>
        </a:solidFill>
        <a:effectLst/>
      </p:bgPr>
    </p:bg>
    <p:spTree>
      <p:nvGrpSpPr>
        <p:cNvPr id="1" name=""/>
        <p:cNvGrpSpPr/>
        <p:nvPr/>
      </p:nvGrpSpPr>
      <p:grpSpPr>
        <a:xfrm>
          <a:off x="0" y="0"/>
          <a:ext cx="0" cy="0"/>
          <a:chOff x="0" y="0"/>
          <a:chExt cx="0" cy="0"/>
        </a:xfrm>
      </p:grpSpPr>
      <p:sp>
        <p:nvSpPr>
          <p:cNvPr id="2" name="Freeform 2"/>
          <p:cNvSpPr/>
          <p:nvPr/>
        </p:nvSpPr>
        <p:spPr>
          <a:xfrm>
            <a:off x="0" y="-394054"/>
            <a:ext cx="18288000" cy="11430000"/>
          </a:xfrm>
          <a:custGeom>
            <a:avLst/>
            <a:gdLst/>
            <a:ahLst/>
            <a:cxnLst/>
            <a:rect l="l" t="t" r="r" b="b"/>
            <a:pathLst>
              <a:path w="18288000" h="11430000">
                <a:moveTo>
                  <a:pt x="0" y="0"/>
                </a:moveTo>
                <a:lnTo>
                  <a:pt x="18288000" y="0"/>
                </a:lnTo>
                <a:lnTo>
                  <a:pt x="18288000" y="11430000"/>
                </a:lnTo>
                <a:lnTo>
                  <a:pt x="0" y="11430000"/>
                </a:lnTo>
                <a:lnTo>
                  <a:pt x="0" y="0"/>
                </a:lnTo>
                <a:close/>
              </a:path>
            </a:pathLst>
          </a:custGeom>
          <a:blipFill>
            <a:blip r:embed="rId2"/>
            <a:stretch>
              <a:fillRect/>
            </a:stretch>
          </a:blipFill>
        </p:spPr>
      </p:sp>
      <p:sp>
        <p:nvSpPr>
          <p:cNvPr id="3" name="Freeform 3"/>
          <p:cNvSpPr/>
          <p:nvPr/>
        </p:nvSpPr>
        <p:spPr>
          <a:xfrm>
            <a:off x="1234950" y="5320946"/>
            <a:ext cx="2448628" cy="3268918"/>
          </a:xfrm>
          <a:custGeom>
            <a:avLst/>
            <a:gdLst/>
            <a:ahLst/>
            <a:cxnLst/>
            <a:rect l="l" t="t" r="r" b="b"/>
            <a:pathLst>
              <a:path w="2448628" h="3268918">
                <a:moveTo>
                  <a:pt x="0" y="0"/>
                </a:moveTo>
                <a:lnTo>
                  <a:pt x="2448628" y="0"/>
                </a:lnTo>
                <a:lnTo>
                  <a:pt x="2448628" y="3268918"/>
                </a:lnTo>
                <a:lnTo>
                  <a:pt x="0" y="3268918"/>
                </a:lnTo>
                <a:lnTo>
                  <a:pt x="0" y="0"/>
                </a:lnTo>
                <a:close/>
              </a:path>
            </a:pathLst>
          </a:custGeom>
          <a:blipFill>
            <a:blip r:embed="rId3"/>
            <a:stretch>
              <a:fillRect/>
            </a:stretch>
          </a:blipFill>
        </p:spPr>
      </p:sp>
      <p:sp>
        <p:nvSpPr>
          <p:cNvPr id="4" name="TextBox 4"/>
          <p:cNvSpPr txBox="1"/>
          <p:nvPr/>
        </p:nvSpPr>
        <p:spPr>
          <a:xfrm>
            <a:off x="17259300" y="9258300"/>
            <a:ext cx="510945" cy="444669"/>
          </a:xfrm>
          <a:prstGeom prst="rect">
            <a:avLst/>
          </a:prstGeom>
        </p:spPr>
        <p:txBody>
          <a:bodyPr lIns="0" tIns="0" rIns="0" bIns="0" rtlCol="0" anchor="t">
            <a:spAutoFit/>
          </a:bodyPr>
          <a:lstStyle/>
          <a:p>
            <a:pPr marL="0" lvl="0" indent="0" algn="l">
              <a:lnSpc>
                <a:spcPts val="3449"/>
              </a:lnSpc>
              <a:spcBef>
                <a:spcPct val="0"/>
              </a:spcBef>
            </a:pPr>
            <a:r>
              <a:rPr lang="en-US" sz="2923">
                <a:solidFill>
                  <a:srgbClr val="0A4247">
                    <a:alpha val="36863"/>
                  </a:srgbClr>
                </a:solidFill>
                <a:latin typeface="HK Grotesk Bold"/>
              </a:rPr>
              <a:t>07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2235</Words>
  <Application>Microsoft Macintosh PowerPoint</Application>
  <PresentationFormat>Aangepast</PresentationFormat>
  <Paragraphs>254</Paragraphs>
  <Slides>28</Slides>
  <Notes>7</Notes>
  <HiddenSlides>0</HiddenSlides>
  <MMClips>0</MMClips>
  <ScaleCrop>false</ScaleCrop>
  <HeadingPairs>
    <vt:vector size="6" baseType="variant">
      <vt:variant>
        <vt:lpstr>Gebruikte lettertypen</vt:lpstr>
      </vt:variant>
      <vt:variant>
        <vt:i4>8</vt:i4>
      </vt:variant>
      <vt:variant>
        <vt:lpstr>Thema</vt:lpstr>
      </vt:variant>
      <vt:variant>
        <vt:i4>1</vt:i4>
      </vt:variant>
      <vt:variant>
        <vt:lpstr>Diatitels</vt:lpstr>
      </vt:variant>
      <vt:variant>
        <vt:i4>28</vt:i4>
      </vt:variant>
    </vt:vector>
  </HeadingPairs>
  <TitlesOfParts>
    <vt:vector size="37" baseType="lpstr">
      <vt:lpstr>Assistant Bold</vt:lpstr>
      <vt:lpstr>HK Grotesk Semi-Bold</vt:lpstr>
      <vt:lpstr>Assistant</vt:lpstr>
      <vt:lpstr>Arial</vt:lpstr>
      <vt:lpstr>HK Grotesk Bold</vt:lpstr>
      <vt:lpstr>HK Grotesk Medium</vt:lpstr>
      <vt:lpstr>Calibri</vt:lpstr>
      <vt:lpstr>HK Grotesk</vt:lpstr>
      <vt:lpstr>Office Theme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Protein folding</dc:title>
  <cp:lastModifiedBy>Jesse Kommandeur</cp:lastModifiedBy>
  <cp:revision>2</cp:revision>
  <dcterms:created xsi:type="dcterms:W3CDTF">2006-08-16T00:00:00Z</dcterms:created>
  <dcterms:modified xsi:type="dcterms:W3CDTF">2023-10-18T10:44:37Z</dcterms:modified>
  <dc:identifier>DAFxbKyr-xk</dc:identifier>
</cp:coreProperties>
</file>